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6" r:id="rId4"/>
    <p:sldId id="274" r:id="rId5"/>
    <p:sldId id="279" r:id="rId6"/>
    <p:sldId id="285" r:id="rId7"/>
    <p:sldId id="275" r:id="rId8"/>
    <p:sldId id="276" r:id="rId9"/>
    <p:sldId id="284" r:id="rId10"/>
    <p:sldId id="278" r:id="rId11"/>
    <p:sldId id="260" r:id="rId12"/>
    <p:sldId id="272" r:id="rId13"/>
    <p:sldId id="281" r:id="rId14"/>
    <p:sldId id="280" r:id="rId15"/>
    <p:sldId id="273" r:id="rId16"/>
    <p:sldId id="286" r:id="rId17"/>
    <p:sldId id="288" r:id="rId18"/>
    <p:sldId id="283" r:id="rId19"/>
    <p:sldId id="287" r:id="rId20"/>
    <p:sldId id="321" r:id="rId21"/>
    <p:sldId id="325" r:id="rId22"/>
    <p:sldId id="326" r:id="rId23"/>
    <p:sldId id="289" r:id="rId24"/>
    <p:sldId id="267" r:id="rId25"/>
    <p:sldId id="290" r:id="rId26"/>
    <p:sldId id="295" r:id="rId27"/>
    <p:sldId id="292" r:id="rId28"/>
    <p:sldId id="296" r:id="rId29"/>
    <p:sldId id="294" r:id="rId30"/>
    <p:sldId id="293" r:id="rId31"/>
    <p:sldId id="298" r:id="rId32"/>
    <p:sldId id="299" r:id="rId33"/>
    <p:sldId id="297" r:id="rId34"/>
    <p:sldId id="303" r:id="rId35"/>
    <p:sldId id="300" r:id="rId36"/>
    <p:sldId id="301" r:id="rId37"/>
    <p:sldId id="268" r:id="rId38"/>
    <p:sldId id="264" r:id="rId39"/>
    <p:sldId id="324" r:id="rId40"/>
    <p:sldId id="304" r:id="rId41"/>
    <p:sldId id="316" r:id="rId42"/>
    <p:sldId id="306" r:id="rId43"/>
    <p:sldId id="317" r:id="rId44"/>
    <p:sldId id="320" r:id="rId45"/>
    <p:sldId id="318" r:id="rId46"/>
    <p:sldId id="305" r:id="rId47"/>
    <p:sldId id="307" r:id="rId48"/>
    <p:sldId id="308" r:id="rId4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8EE-DF31-4C85-96F7-2221B69F5CE5}" type="datetimeFigureOut">
              <a:rPr lang="fr-FR" smtClean="0"/>
              <a:t>30/01/2020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849CC-2B8A-4E65-A3EF-0A63C5F1FA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4004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8EE-DF31-4C85-96F7-2221B69F5CE5}" type="datetimeFigureOut">
              <a:rPr lang="fr-FR" smtClean="0"/>
              <a:t>30/01/2020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849CC-2B8A-4E65-A3EF-0A63C5F1FA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5690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8EE-DF31-4C85-96F7-2221B69F5CE5}" type="datetimeFigureOut">
              <a:rPr lang="fr-FR" smtClean="0"/>
              <a:t>30/01/2020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849CC-2B8A-4E65-A3EF-0A63C5F1FA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252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8EE-DF31-4C85-96F7-2221B69F5CE5}" type="datetimeFigureOut">
              <a:rPr lang="fr-FR" smtClean="0"/>
              <a:t>30/01/2020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849CC-2B8A-4E65-A3EF-0A63C5F1FA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442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8EE-DF31-4C85-96F7-2221B69F5CE5}" type="datetimeFigureOut">
              <a:rPr lang="fr-FR" smtClean="0"/>
              <a:t>30/01/2020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849CC-2B8A-4E65-A3EF-0A63C5F1FA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3669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8EE-DF31-4C85-96F7-2221B69F5CE5}" type="datetimeFigureOut">
              <a:rPr lang="fr-FR" smtClean="0"/>
              <a:t>30/01/2020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849CC-2B8A-4E65-A3EF-0A63C5F1FA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5524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8EE-DF31-4C85-96F7-2221B69F5CE5}" type="datetimeFigureOut">
              <a:rPr lang="fr-FR" smtClean="0"/>
              <a:t>30/01/2020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849CC-2B8A-4E65-A3EF-0A63C5F1FA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318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8EE-DF31-4C85-96F7-2221B69F5CE5}" type="datetimeFigureOut">
              <a:rPr lang="fr-FR" smtClean="0"/>
              <a:t>30/01/2020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849CC-2B8A-4E65-A3EF-0A63C5F1FA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5490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8EE-DF31-4C85-96F7-2221B69F5CE5}" type="datetimeFigureOut">
              <a:rPr lang="fr-FR" smtClean="0"/>
              <a:t>30/01/2020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849CC-2B8A-4E65-A3EF-0A63C5F1FA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0886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8EE-DF31-4C85-96F7-2221B69F5CE5}" type="datetimeFigureOut">
              <a:rPr lang="fr-FR" smtClean="0"/>
              <a:t>30/01/2020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849CC-2B8A-4E65-A3EF-0A63C5F1FA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8552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8EE-DF31-4C85-96F7-2221B69F5CE5}" type="datetimeFigureOut">
              <a:rPr lang="fr-FR" smtClean="0"/>
              <a:t>30/01/2020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849CC-2B8A-4E65-A3EF-0A63C5F1FA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9113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D28EE-DF31-4C85-96F7-2221B69F5CE5}" type="datetimeFigureOut">
              <a:rPr lang="fr-FR" smtClean="0"/>
              <a:t>30/01/2020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849CC-2B8A-4E65-A3EF-0A63C5F1FA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6220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10" Type="http://schemas.openxmlformats.org/officeDocument/2006/relationships/image" Target="../media/image19.png"/><Relationship Id="rId4" Type="http://schemas.openxmlformats.org/officeDocument/2006/relationships/image" Target="../media/image13.jpg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4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Sémiologie endocrinienne </a:t>
            </a:r>
            <a:endParaRPr lang="fr-FR" sz="4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507347" y="5031593"/>
            <a:ext cx="8379854" cy="725263"/>
          </a:xfrm>
        </p:spPr>
        <p:txBody>
          <a:bodyPr/>
          <a:lstStyle/>
          <a:p>
            <a:r>
              <a:rPr lang="fr-FR" dirty="0" smtClean="0">
                <a:latin typeface="Comic Sans MS" panose="030F0702030302020204" pitchFamily="66" charset="0"/>
              </a:rPr>
              <a:t>Dr </a:t>
            </a:r>
            <a:r>
              <a:rPr lang="fr-FR" dirty="0" err="1" smtClean="0">
                <a:latin typeface="Comic Sans MS" panose="030F0702030302020204" pitchFamily="66" charset="0"/>
              </a:rPr>
              <a:t>Boulgheraif</a:t>
            </a:r>
            <a:endParaRPr lang="fr-FR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20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Localisation des glandes dans le corps:</a:t>
            </a:r>
            <a:endParaRPr lang="fr-FR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85928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5913" y="1690688"/>
            <a:ext cx="5800174" cy="4351338"/>
          </a:xfrm>
          <a:prstGeom prst="rect">
            <a:avLst/>
          </a:prstGeom>
        </p:spPr>
      </p:pic>
      <p:sp>
        <p:nvSpPr>
          <p:cNvPr id="5" name="Rectangle à coins arrondis 4"/>
          <p:cNvSpPr/>
          <p:nvPr/>
        </p:nvSpPr>
        <p:spPr>
          <a:xfrm>
            <a:off x="1495899" y="3816292"/>
            <a:ext cx="1700011" cy="605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Pancréas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1495902" y="2086377"/>
            <a:ext cx="1700011" cy="605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Hypophyse 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8996087" y="3411671"/>
            <a:ext cx="1700011" cy="605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Surrénales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8996087" y="1996225"/>
            <a:ext cx="1700011" cy="605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Thyroïde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Rectangle à coins arrondis 8"/>
          <p:cNvSpPr/>
          <p:nvPr/>
        </p:nvSpPr>
        <p:spPr>
          <a:xfrm>
            <a:off x="1495900" y="5366800"/>
            <a:ext cx="1700011" cy="605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Testicule</a:t>
            </a:r>
            <a:r>
              <a:rPr lang="fr-FR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0" name="Rectangle à coins arrondis 9"/>
          <p:cNvSpPr/>
          <p:nvPr/>
        </p:nvSpPr>
        <p:spPr>
          <a:xfrm>
            <a:off x="8996087" y="5184349"/>
            <a:ext cx="1700011" cy="605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Ovaires</a:t>
            </a:r>
            <a:r>
              <a:rPr lang="fr-FR" dirty="0" err="1" smtClean="0"/>
              <a:t>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030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51090" y="2588654"/>
            <a:ext cx="7648977" cy="1136896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Axes </a:t>
            </a:r>
            <a:r>
              <a:rPr lang="fr-FR" sz="36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hypothalamo</a:t>
            </a:r>
            <a:r>
              <a:rPr lang="fr-FR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-hypophysaire:</a:t>
            </a:r>
            <a:endParaRPr lang="fr-FR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60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Hypothalamus:</a:t>
            </a:r>
            <a:endParaRPr lang="fr-FR" sz="36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250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06810" y="1690688"/>
            <a:ext cx="4048125" cy="35623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51774" y="2062682"/>
            <a:ext cx="6096000" cy="399545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154305" lvl="0" indent="-342900" fontAlgn="base">
              <a:lnSpc>
                <a:spcPct val="102000"/>
              </a:lnSpc>
              <a:spcAft>
                <a:spcPts val="54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fr-FR" sz="2000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Organe </a:t>
            </a:r>
            <a:r>
              <a:rPr lang="fr-FR" sz="2000" u="none" strike="noStrike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 système nerveux central </a:t>
            </a:r>
            <a:r>
              <a:rPr lang="fr-FR" sz="2000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situé au dessus de l’hypophyse et en contact avec le cervelet</a:t>
            </a:r>
          </a:p>
          <a:p>
            <a:pPr marL="342900" marR="154305" lvl="0" indent="-342900" fontAlgn="base">
              <a:lnSpc>
                <a:spcPct val="100000"/>
              </a:lnSpc>
              <a:spcAft>
                <a:spcPts val="55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fr-FR" sz="2000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connexion avec</a:t>
            </a:r>
          </a:p>
          <a:p>
            <a:pPr marL="328930" marR="532130">
              <a:lnSpc>
                <a:spcPct val="102000"/>
              </a:lnSpc>
              <a:spcAft>
                <a:spcPts val="75"/>
              </a:spcAft>
            </a:pPr>
            <a:r>
              <a:rPr lang="fr-FR" sz="2000" b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l’hypophyse </a:t>
            </a:r>
            <a:r>
              <a:rPr lang="fr-FR" sz="20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il sécrète des </a:t>
            </a:r>
            <a:r>
              <a:rPr lang="fr-FR" sz="20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neurohormones</a:t>
            </a:r>
            <a:r>
              <a:rPr lang="fr-FR" sz="20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et intervient dans la régulation </a:t>
            </a:r>
            <a:endParaRPr lang="fr-FR" sz="2000" dirty="0" smtClean="0">
              <a:solidFill>
                <a:srgbClr val="00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335280" marR="45085" indent="-6350">
              <a:lnSpc>
                <a:spcPct val="102000"/>
              </a:lnSpc>
              <a:spcAft>
                <a:spcPts val="625"/>
              </a:spcAft>
            </a:pPr>
            <a:r>
              <a:rPr lang="fr-FR" sz="20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endocrinienne et </a:t>
            </a:r>
            <a:r>
              <a:rPr lang="fr-FR" sz="2000" b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du système nerveux autonome</a:t>
            </a:r>
            <a:endParaRPr lang="fr-FR" sz="2000" dirty="0" smtClean="0">
              <a:solidFill>
                <a:srgbClr val="00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342900" marR="154305" lvl="0" indent="-342900" fontAlgn="base">
              <a:lnSpc>
                <a:spcPct val="100000"/>
              </a:lnSpc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fr-FR" sz="2000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dans la régulation des fonctions </a:t>
            </a:r>
            <a:r>
              <a:rPr lang="fr-FR" sz="2000" u="none" strike="noStrike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comportementales sexuelle, alimentaire, de défense, de stress, de thermorégulation</a:t>
            </a:r>
          </a:p>
          <a:p>
            <a:pPr marL="342900" marR="154305" lvl="0" indent="-342900" fontAlgn="base">
              <a:lnSpc>
                <a:spcPct val="100000"/>
              </a:lnSpc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fr-FR" sz="2000" dirty="0" smtClean="0"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 est relié à l’hypophyse par la tige pituitaire</a:t>
            </a:r>
            <a:endParaRPr lang="fr-FR" sz="2000" u="none" strike="noStrike" dirty="0"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47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6159"/>
          <p:cNvGrpSpPr/>
          <p:nvPr/>
        </p:nvGrpSpPr>
        <p:grpSpPr>
          <a:xfrm>
            <a:off x="1643752" y="218941"/>
            <a:ext cx="8986872" cy="6364743"/>
            <a:chOff x="11486" y="-158344"/>
            <a:chExt cx="8986999" cy="6365347"/>
          </a:xfrm>
        </p:grpSpPr>
        <p:pic>
          <p:nvPicPr>
            <p:cNvPr id="5" name="Picture 8616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1486" y="-158344"/>
              <a:ext cx="8904619" cy="553891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6516627" y="5649923"/>
              <a:ext cx="2481858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Neurohypophyse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516627" y="5925766"/>
              <a:ext cx="101301" cy="281236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(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592827" y="5925766"/>
              <a:ext cx="2195932" cy="281237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lobe postérieur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8243323" y="5925767"/>
              <a:ext cx="101301" cy="281236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)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944116" y="5435039"/>
              <a:ext cx="2548748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Adénohypophyse </a:t>
              </a:r>
              <a:endParaRPr lang="fr-FR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944116" y="5709359"/>
              <a:ext cx="101300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(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020317" y="5709359"/>
              <a:ext cx="2009456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lobe antérieur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530605" y="5709359"/>
              <a:ext cx="101300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)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84609" y="5145479"/>
              <a:ext cx="978960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Neuro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784609" y="5419799"/>
              <a:ext cx="1604202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hypophyse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72797" y="4353000"/>
              <a:ext cx="1045848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Adéno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72796" y="4628843"/>
              <a:ext cx="1604202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hypophyse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951480" y="3623318"/>
              <a:ext cx="1122895" cy="249362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Chiasma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951480" y="3867158"/>
              <a:ext cx="972903" cy="249362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optique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91441" y="558241"/>
              <a:ext cx="355615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os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633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Hypothalamus :</a:t>
            </a:r>
            <a:endParaRPr lang="fr-FR" sz="36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fontAlgn="base">
              <a:buNone/>
            </a:pPr>
            <a:r>
              <a:rPr lang="fr-FR" dirty="0" smtClean="0"/>
              <a:t>- il </a:t>
            </a:r>
            <a:r>
              <a:rPr lang="fr-FR" dirty="0"/>
              <a:t>commande la sécrétion de toutes les glandes endocrines du corps </a:t>
            </a:r>
          </a:p>
          <a:p>
            <a:pPr lvl="0" fontAlgn="base"/>
            <a:r>
              <a:rPr lang="fr-FR" b="1" dirty="0"/>
              <a:t>TRH </a:t>
            </a:r>
            <a:r>
              <a:rPr lang="fr-FR" dirty="0"/>
              <a:t>(</a:t>
            </a:r>
            <a:r>
              <a:rPr lang="fr-FR" dirty="0" err="1"/>
              <a:t>thyreo</a:t>
            </a:r>
            <a:r>
              <a:rPr lang="fr-FR" dirty="0"/>
              <a:t> releasing hormone) qui stimule la sécrétion et la libération de TSH hypophysaire (qui stimule la glande thyroïde)</a:t>
            </a:r>
          </a:p>
          <a:p>
            <a:pPr lvl="0" fontAlgn="base"/>
            <a:r>
              <a:rPr lang="fr-FR" b="1" dirty="0"/>
              <a:t>GnRH </a:t>
            </a:r>
            <a:r>
              <a:rPr lang="fr-FR" dirty="0"/>
              <a:t>( </a:t>
            </a:r>
            <a:r>
              <a:rPr lang="fr-FR" dirty="0" err="1"/>
              <a:t>gonadotrophin</a:t>
            </a:r>
            <a:r>
              <a:rPr lang="fr-FR" dirty="0"/>
              <a:t> releasing hormone) qui provoque à la fois la libération de FSH et de LH ( qui régulent la sécrétion des glandes sexuelles)</a:t>
            </a:r>
          </a:p>
          <a:p>
            <a:pPr lvl="0" fontAlgn="base"/>
            <a:r>
              <a:rPr lang="fr-FR" b="1" dirty="0"/>
              <a:t>CRF (</a:t>
            </a:r>
            <a:r>
              <a:rPr lang="fr-FR" dirty="0"/>
              <a:t>cortico releasing factor) qui favorise la libération d’ACTH par l’hypophyse et sa synthèse (action sur la glande cortico surrénale qui sécrète du cortisol)</a:t>
            </a:r>
          </a:p>
          <a:p>
            <a:r>
              <a:rPr lang="fr-FR" dirty="0"/>
              <a:t>Les autres hormones hypothalamiques</a:t>
            </a:r>
          </a:p>
          <a:p>
            <a:pPr lvl="0" fontAlgn="base"/>
            <a:r>
              <a:rPr lang="fr-FR" b="1" dirty="0"/>
              <a:t>ADH </a:t>
            </a:r>
            <a:r>
              <a:rPr lang="fr-FR" dirty="0"/>
              <a:t>ou hormone antidiurétique ou vasopressine</a:t>
            </a:r>
          </a:p>
          <a:p>
            <a:pPr lvl="0" fontAlgn="base"/>
            <a:r>
              <a:rPr lang="fr-FR" dirty="0"/>
              <a:t>L’</a:t>
            </a:r>
            <a:r>
              <a:rPr lang="fr-FR" b="1" dirty="0"/>
              <a:t>ocytocine 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5364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Hypophyse:</a:t>
            </a:r>
            <a:endParaRPr lang="fr-FR" sz="32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fr-FR" dirty="0"/>
              <a:t>Hypothalamus est relié à l’hypophyse par l’infundibulum </a:t>
            </a:r>
          </a:p>
          <a:p>
            <a:r>
              <a:rPr lang="fr-FR" dirty="0"/>
              <a:t>(tige de connexion ou tige pituitaire) </a:t>
            </a:r>
          </a:p>
          <a:p>
            <a:pPr lvl="0" fontAlgn="base"/>
            <a:r>
              <a:rPr lang="fr-FR" dirty="0"/>
              <a:t>La glande se divise en deux parties  : </a:t>
            </a:r>
          </a:p>
          <a:p>
            <a:r>
              <a:rPr lang="fr-FR" dirty="0" smtClean="0"/>
              <a:t>l</a:t>
            </a:r>
            <a:r>
              <a:rPr lang="fr-FR" b="1" dirty="0" smtClean="0"/>
              <a:t>’adénohypophyse </a:t>
            </a:r>
            <a:r>
              <a:rPr lang="fr-FR" dirty="0"/>
              <a:t>ou antéhypophyse partie glandulaire de l’hypophyse qui sécrète six hormones: GH,TSH,FSH, LH, PRL ,ACTH.</a:t>
            </a:r>
          </a:p>
          <a:p>
            <a:r>
              <a:rPr lang="fr-FR" b="1" dirty="0" smtClean="0"/>
              <a:t>la </a:t>
            </a:r>
            <a:r>
              <a:rPr lang="fr-FR" b="1" dirty="0"/>
              <a:t>neurohypophyse </a:t>
            </a:r>
            <a:r>
              <a:rPr lang="fr-FR" dirty="0"/>
              <a:t>ou post hypophyse  partie postérieure qui contient deux hormones ADH et OT ocytocine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0679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6159"/>
          <p:cNvGrpSpPr/>
          <p:nvPr/>
        </p:nvGrpSpPr>
        <p:grpSpPr>
          <a:xfrm>
            <a:off x="1167234" y="-38637"/>
            <a:ext cx="8986872" cy="6364743"/>
            <a:chOff x="11486" y="-158344"/>
            <a:chExt cx="8986999" cy="6365347"/>
          </a:xfrm>
        </p:grpSpPr>
        <p:pic>
          <p:nvPicPr>
            <p:cNvPr id="5" name="Picture 8616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1486" y="-158344"/>
              <a:ext cx="8904619" cy="553891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6516627" y="5649923"/>
              <a:ext cx="2481858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Neurohypophyse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516627" y="5925766"/>
              <a:ext cx="101301" cy="281236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(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592827" y="5925766"/>
              <a:ext cx="2195932" cy="281237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lobe postérieur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8243323" y="5925767"/>
              <a:ext cx="101301" cy="281236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)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944116" y="5435039"/>
              <a:ext cx="2548748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Adénohypophyse </a:t>
              </a:r>
              <a:endParaRPr lang="fr-FR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944116" y="5709359"/>
              <a:ext cx="101300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(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020317" y="5709359"/>
              <a:ext cx="2009456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lobe antérieur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530605" y="5709359"/>
              <a:ext cx="101300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)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84609" y="5145479"/>
              <a:ext cx="978960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Neuro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784609" y="5419799"/>
              <a:ext cx="1604202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hypophyse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72797" y="4353000"/>
              <a:ext cx="1045848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Adéno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72796" y="4628843"/>
              <a:ext cx="1604202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hypophyse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951480" y="3623318"/>
              <a:ext cx="1122895" cy="249362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Chiasma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951480" y="3867158"/>
              <a:ext cx="972903" cy="249362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optique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91441" y="558241"/>
              <a:ext cx="355615" cy="28123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os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418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NB: </a:t>
            </a:r>
            <a:endParaRPr lang="fr-FR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Antéhypophyse : hypophyse antérieure</a:t>
            </a:r>
          </a:p>
          <a:p>
            <a:r>
              <a:rPr lang="fr-FR" dirty="0" err="1" smtClean="0"/>
              <a:t>Post-hypophyse</a:t>
            </a:r>
            <a:r>
              <a:rPr lang="fr-FR" dirty="0" smtClean="0"/>
              <a:t> : hypophyse postérieure </a:t>
            </a:r>
            <a:endParaRPr lang="fr-FR" dirty="0"/>
          </a:p>
          <a:p>
            <a:r>
              <a:rPr lang="fr-FR" dirty="0" smtClean="0"/>
              <a:t>Déficit / insuffisance / hypo       sécrétion diminuée </a:t>
            </a:r>
          </a:p>
          <a:p>
            <a:r>
              <a:rPr lang="fr-FR" dirty="0" smtClean="0"/>
              <a:t>Hyper                                              sécrétion augmentée, élevée </a:t>
            </a:r>
          </a:p>
          <a:p>
            <a:r>
              <a:rPr lang="fr-FR" dirty="0" smtClean="0"/>
              <a:t>EU ( </a:t>
            </a:r>
            <a:r>
              <a:rPr lang="fr-FR" dirty="0" err="1" smtClean="0"/>
              <a:t>Euthyroidie</a:t>
            </a:r>
            <a:r>
              <a:rPr lang="fr-FR" dirty="0" smtClean="0"/>
              <a:t>)                           Sécrétion Normale </a:t>
            </a:r>
            <a:endParaRPr lang="fr-FR" dirty="0"/>
          </a:p>
        </p:txBody>
      </p:sp>
      <p:cxnSp>
        <p:nvCxnSpPr>
          <p:cNvPr id="6" name="Connecteur droit avec flèche 5"/>
          <p:cNvCxnSpPr/>
          <p:nvPr/>
        </p:nvCxnSpPr>
        <p:spPr>
          <a:xfrm>
            <a:off x="8538693" y="2846231"/>
            <a:ext cx="244699" cy="36000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 flipV="1">
            <a:off x="10082010" y="3406754"/>
            <a:ext cx="362755" cy="287337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485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777"/>
          <p:cNvGrpSpPr/>
          <p:nvPr/>
        </p:nvGrpSpPr>
        <p:grpSpPr>
          <a:xfrm>
            <a:off x="1811337" y="403860"/>
            <a:ext cx="9063051" cy="6050281"/>
            <a:chOff x="0" y="0"/>
            <a:chExt cx="9063185" cy="6050281"/>
          </a:xfrm>
        </p:grpSpPr>
        <p:sp>
          <p:nvSpPr>
            <p:cNvPr id="5" name="Shape 23023"/>
            <p:cNvSpPr/>
            <p:nvPr/>
          </p:nvSpPr>
          <p:spPr>
            <a:xfrm>
              <a:off x="0" y="1441704"/>
              <a:ext cx="8569452" cy="1368552"/>
            </a:xfrm>
            <a:custGeom>
              <a:avLst/>
              <a:gdLst/>
              <a:ahLst/>
              <a:cxnLst/>
              <a:rect l="0" t="0" r="0" b="0"/>
              <a:pathLst>
                <a:path w="8569452" h="1368552">
                  <a:moveTo>
                    <a:pt x="0" y="0"/>
                  </a:moveTo>
                  <a:lnTo>
                    <a:pt x="8569452" y="0"/>
                  </a:lnTo>
                  <a:lnTo>
                    <a:pt x="8569452" y="1368552"/>
                  </a:lnTo>
                  <a:lnTo>
                    <a:pt x="0" y="136855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EAEAEA">
                <a:alpha val="50196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" name="Shape 456"/>
            <p:cNvSpPr/>
            <p:nvPr/>
          </p:nvSpPr>
          <p:spPr>
            <a:xfrm>
              <a:off x="0" y="1441704"/>
              <a:ext cx="8569452" cy="1368552"/>
            </a:xfrm>
            <a:custGeom>
              <a:avLst/>
              <a:gdLst/>
              <a:ahLst/>
              <a:cxnLst/>
              <a:rect l="0" t="0" r="0" b="0"/>
              <a:pathLst>
                <a:path w="8569452" h="1368552">
                  <a:moveTo>
                    <a:pt x="0" y="0"/>
                  </a:moveTo>
                  <a:lnTo>
                    <a:pt x="0" y="1368552"/>
                  </a:lnTo>
                  <a:lnTo>
                    <a:pt x="8569452" y="1368552"/>
                  </a:lnTo>
                  <a:lnTo>
                    <a:pt x="8569452" y="0"/>
                  </a:lnTo>
                  <a:close/>
                </a:path>
              </a:pathLst>
            </a:custGeom>
            <a:ln w="0" cap="rnd">
              <a:miter lim="1016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500918" y="1562274"/>
              <a:ext cx="4746595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 u="dbl">
                  <a:solidFill>
                    <a:srgbClr val="000000"/>
                  </a:solidFill>
                  <a:effectLst/>
                  <a:uFill>
                    <a:solidFill>
                      <a:srgbClr val="FFFFFF"/>
                    </a:solidFill>
                  </a:uFill>
                  <a:latin typeface="Times New Roman" panose="02020603050405020304" pitchFamily="18" charset="0"/>
                  <a:ea typeface="Times New Roman" panose="02020603050405020304" pitchFamily="18" charset="0"/>
                </a:rPr>
                <a:t>HORMONES ANTEHYPOPHYSAIRES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84983" y="2051437"/>
              <a:ext cx="781096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FF64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ACTH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646904" y="2361145"/>
              <a:ext cx="67649" cy="30523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FF64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784642" y="2051437"/>
              <a:ext cx="1262212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3333CC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FSH et LH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508305" y="2361145"/>
              <a:ext cx="67649" cy="30523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3333CC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714811" y="2051437"/>
              <a:ext cx="540863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CC9A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TSH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895861" y="2361145"/>
              <a:ext cx="67649" cy="30523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00CC9A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747723" y="2051438"/>
              <a:ext cx="421369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FF9A33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GH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839457" y="2361145"/>
              <a:ext cx="67649" cy="30523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FF9A33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322050" y="2051438"/>
              <a:ext cx="539240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FF33CC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PRL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08181" y="2471977"/>
              <a:ext cx="90108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(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76012" y="2471977"/>
              <a:ext cx="2879606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corticotropes)       (gonad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340072" y="2471977"/>
              <a:ext cx="1082863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otropes) 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156329" y="2471977"/>
              <a:ext cx="1677276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(thyréotrop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416320" y="2471977"/>
              <a:ext cx="1128512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es)           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264886" y="2471977"/>
              <a:ext cx="3798299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(somatotropes)        (lactotropes)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3" name="Shape 475"/>
            <p:cNvSpPr/>
            <p:nvPr/>
          </p:nvSpPr>
          <p:spPr>
            <a:xfrm>
              <a:off x="0" y="3457956"/>
              <a:ext cx="8569452" cy="2592325"/>
            </a:xfrm>
            <a:custGeom>
              <a:avLst/>
              <a:gdLst/>
              <a:ahLst/>
              <a:cxnLst/>
              <a:rect l="0" t="0" r="0" b="0"/>
              <a:pathLst>
                <a:path w="8569452" h="2592325">
                  <a:moveTo>
                    <a:pt x="0" y="0"/>
                  </a:moveTo>
                  <a:lnTo>
                    <a:pt x="8569452" y="0"/>
                  </a:lnTo>
                  <a:lnTo>
                    <a:pt x="8569452" y="2592325"/>
                  </a:lnTo>
                  <a:lnTo>
                    <a:pt x="0" y="2592324"/>
                  </a:lnTo>
                  <a:lnTo>
                    <a:pt x="0" y="0"/>
                  </a:lnTo>
                  <a:close/>
                </a:path>
              </a:pathLst>
            </a:custGeom>
            <a:ln w="0" cap="rnd">
              <a:miter lim="101600"/>
            </a:ln>
          </p:spPr>
          <p:style>
            <a:lnRef idx="0">
              <a:srgbClr val="000000"/>
            </a:lnRef>
            <a:fillRef idx="1">
              <a:srgbClr val="EAEAEA">
                <a:alpha val="50196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24" name="Shape 476"/>
            <p:cNvSpPr/>
            <p:nvPr/>
          </p:nvSpPr>
          <p:spPr>
            <a:xfrm>
              <a:off x="0" y="3457956"/>
              <a:ext cx="8569452" cy="2592325"/>
            </a:xfrm>
            <a:custGeom>
              <a:avLst/>
              <a:gdLst/>
              <a:ahLst/>
              <a:cxnLst/>
              <a:rect l="0" t="0" r="0" b="0"/>
              <a:pathLst>
                <a:path w="8569452" h="2592325">
                  <a:moveTo>
                    <a:pt x="0" y="0"/>
                  </a:moveTo>
                  <a:lnTo>
                    <a:pt x="0" y="2592324"/>
                  </a:lnTo>
                  <a:lnTo>
                    <a:pt x="8569452" y="2592325"/>
                  </a:lnTo>
                  <a:lnTo>
                    <a:pt x="8569452" y="0"/>
                  </a:lnTo>
                  <a:close/>
                </a:path>
              </a:pathLst>
            </a:custGeom>
            <a:ln w="0" cap="rnd">
              <a:miter lim="1016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385600" y="3578525"/>
              <a:ext cx="2391995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 u="dbl">
                  <a:solidFill>
                    <a:srgbClr val="000000"/>
                  </a:solidFill>
                  <a:effectLst/>
                  <a:uFill>
                    <a:solidFill>
                      <a:srgbClr val="FFFFFF"/>
                    </a:solidFill>
                  </a:uFill>
                  <a:latin typeface="Times New Roman" panose="02020603050405020304" pitchFamily="18" charset="0"/>
                  <a:ea typeface="Times New Roman" panose="02020603050405020304" pitchFamily="18" charset="0"/>
                </a:rPr>
                <a:t>ORGANES CIBLES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08198" y="4091311"/>
              <a:ext cx="812187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Surrén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17746" y="4091311"/>
              <a:ext cx="436170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ales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820467" y="4401018"/>
              <a:ext cx="67649" cy="30523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936639" y="4091311"/>
              <a:ext cx="1007907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Gonades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469258" y="4401019"/>
              <a:ext cx="67649" cy="30523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765080" y="4091312"/>
              <a:ext cx="180486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900784" y="4091312"/>
              <a:ext cx="150450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h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012683" y="4091312"/>
              <a:ext cx="135297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y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114818" y="4091312"/>
              <a:ext cx="601584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roïde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341849" y="4401019"/>
              <a:ext cx="67649" cy="30523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645606" y="4091312"/>
              <a:ext cx="210522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O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804096" y="4091312"/>
              <a:ext cx="263341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 -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776810" y="4401019"/>
              <a:ext cx="67649" cy="30523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053124" y="4091312"/>
              <a:ext cx="180486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188828" y="4091312"/>
              <a:ext cx="541783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issus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7370896" y="4401019"/>
              <a:ext cx="67649" cy="30523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467594" y="4074282"/>
              <a:ext cx="557059" cy="27167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Sein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08198" y="5037716"/>
              <a:ext cx="2352300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Stéroïdes                  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877637" y="5037716"/>
              <a:ext cx="1066140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3333CC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Stéroïdes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3453795" y="5347423"/>
              <a:ext cx="67649" cy="305229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3333CC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645449" y="5037716"/>
              <a:ext cx="1811788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CC9A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Hormones        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007981" y="5037716"/>
              <a:ext cx="810592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CC9A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      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617458" y="5020686"/>
              <a:ext cx="591141" cy="27167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FF9A33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Croi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6060942" y="5020686"/>
              <a:ext cx="903783" cy="27167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FF9A33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ssance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254919" y="5020686"/>
              <a:ext cx="1249413" cy="27167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 b="1">
                  <a:solidFill>
                    <a:srgbClr val="FF33CC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Lactation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08198" y="5288413"/>
              <a:ext cx="1428492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surrénaliens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956984" y="5598121"/>
              <a:ext cx="67649" cy="30523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946201" y="5288413"/>
              <a:ext cx="511639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3333CC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sexu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329712" y="5288413"/>
              <a:ext cx="300954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3333CC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els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3330909" y="5598121"/>
              <a:ext cx="67649" cy="30523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3333CC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573833" y="5288414"/>
              <a:ext cx="240639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CC9A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th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3753686" y="5288414"/>
              <a:ext cx="1338898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CC9A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yroïdiennes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937045" y="5776907"/>
              <a:ext cx="1634197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 i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Actions multip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3166925" y="5776907"/>
              <a:ext cx="75225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 i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l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223281" y="5776907"/>
              <a:ext cx="225594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 i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es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1" name="Shape 516"/>
            <p:cNvSpPr/>
            <p:nvPr/>
          </p:nvSpPr>
          <p:spPr>
            <a:xfrm>
              <a:off x="4034029" y="865632"/>
              <a:ext cx="142494" cy="576072"/>
            </a:xfrm>
            <a:custGeom>
              <a:avLst/>
              <a:gdLst/>
              <a:ahLst/>
              <a:cxnLst/>
              <a:rect l="0" t="0" r="0" b="0"/>
              <a:pathLst>
                <a:path w="142494" h="576072">
                  <a:moveTo>
                    <a:pt x="47244" y="0"/>
                  </a:moveTo>
                  <a:lnTo>
                    <a:pt x="95250" y="0"/>
                  </a:lnTo>
                  <a:lnTo>
                    <a:pt x="95250" y="436626"/>
                  </a:lnTo>
                  <a:lnTo>
                    <a:pt x="142494" y="436626"/>
                  </a:lnTo>
                  <a:lnTo>
                    <a:pt x="71628" y="576072"/>
                  </a:lnTo>
                  <a:lnTo>
                    <a:pt x="0" y="436626"/>
                  </a:lnTo>
                  <a:lnTo>
                    <a:pt x="47244" y="436626"/>
                  </a:lnTo>
                  <a:lnTo>
                    <a:pt x="47244" y="0"/>
                  </a:lnTo>
                  <a:close/>
                </a:path>
              </a:pathLst>
            </a:custGeom>
            <a:ln w="0" cap="rnd">
              <a:miter lim="101600"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2" name="Shape 517"/>
            <p:cNvSpPr/>
            <p:nvPr/>
          </p:nvSpPr>
          <p:spPr>
            <a:xfrm>
              <a:off x="4034029" y="865632"/>
              <a:ext cx="142494" cy="576072"/>
            </a:xfrm>
            <a:custGeom>
              <a:avLst/>
              <a:gdLst/>
              <a:ahLst/>
              <a:cxnLst/>
              <a:rect l="0" t="0" r="0" b="0"/>
              <a:pathLst>
                <a:path w="142494" h="576072">
                  <a:moveTo>
                    <a:pt x="0" y="436626"/>
                  </a:moveTo>
                  <a:lnTo>
                    <a:pt x="47244" y="436626"/>
                  </a:lnTo>
                  <a:lnTo>
                    <a:pt x="47244" y="0"/>
                  </a:lnTo>
                  <a:lnTo>
                    <a:pt x="95250" y="0"/>
                  </a:lnTo>
                  <a:lnTo>
                    <a:pt x="95250" y="436626"/>
                  </a:lnTo>
                  <a:lnTo>
                    <a:pt x="142494" y="436626"/>
                  </a:lnTo>
                  <a:lnTo>
                    <a:pt x="71628" y="576072"/>
                  </a:lnTo>
                  <a:close/>
                </a:path>
              </a:pathLst>
            </a:custGeom>
            <a:ln w="0" cap="rnd"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3" name="Shape 23024"/>
            <p:cNvSpPr/>
            <p:nvPr/>
          </p:nvSpPr>
          <p:spPr>
            <a:xfrm>
              <a:off x="1008126" y="0"/>
              <a:ext cx="6626352" cy="865632"/>
            </a:xfrm>
            <a:custGeom>
              <a:avLst/>
              <a:gdLst/>
              <a:ahLst/>
              <a:cxnLst/>
              <a:rect l="0" t="0" r="0" b="0"/>
              <a:pathLst>
                <a:path w="6626352" h="865632">
                  <a:moveTo>
                    <a:pt x="0" y="0"/>
                  </a:moveTo>
                  <a:lnTo>
                    <a:pt x="6626352" y="0"/>
                  </a:lnTo>
                  <a:lnTo>
                    <a:pt x="6626352" y="865632"/>
                  </a:lnTo>
                  <a:lnTo>
                    <a:pt x="0" y="865632"/>
                  </a:lnTo>
                  <a:lnTo>
                    <a:pt x="0" y="0"/>
                  </a:lnTo>
                </a:path>
              </a:pathLst>
            </a:custGeom>
            <a:ln w="0" cap="rnd">
              <a:miter lim="101600"/>
            </a:ln>
          </p:spPr>
          <p:style>
            <a:lnRef idx="0">
              <a:srgbClr val="000000"/>
            </a:lnRef>
            <a:fillRef idx="1">
              <a:srgbClr val="EAEAEA">
                <a:alpha val="50196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4" name="Shape 519"/>
            <p:cNvSpPr/>
            <p:nvPr/>
          </p:nvSpPr>
          <p:spPr>
            <a:xfrm>
              <a:off x="1008126" y="0"/>
              <a:ext cx="6626352" cy="865632"/>
            </a:xfrm>
            <a:custGeom>
              <a:avLst/>
              <a:gdLst/>
              <a:ahLst/>
              <a:cxnLst/>
              <a:rect l="0" t="0" r="0" b="0"/>
              <a:pathLst>
                <a:path w="6626352" h="865632">
                  <a:moveTo>
                    <a:pt x="0" y="0"/>
                  </a:moveTo>
                  <a:lnTo>
                    <a:pt x="0" y="865632"/>
                  </a:lnTo>
                  <a:lnTo>
                    <a:pt x="6626352" y="865632"/>
                  </a:lnTo>
                  <a:lnTo>
                    <a:pt x="6626352" y="0"/>
                  </a:lnTo>
                  <a:close/>
                </a:path>
              </a:pathLst>
            </a:custGeom>
            <a:ln w="0" cap="rnd">
              <a:miter lim="1016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625886" y="120570"/>
              <a:ext cx="4511530" cy="241790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 u="dbl">
                  <a:solidFill>
                    <a:srgbClr val="000000"/>
                  </a:solidFill>
                  <a:effectLst/>
                  <a:uFill>
                    <a:solidFill>
                      <a:srgbClr val="FFFFFF"/>
                    </a:solidFill>
                  </a:uFill>
                  <a:latin typeface="Times New Roman" panose="02020603050405020304" pitchFamily="18" charset="0"/>
                  <a:ea typeface="Times New Roman" panose="02020603050405020304" pitchFamily="18" charset="0"/>
                </a:rPr>
                <a:t>HORMONES HYPOTHALAMIQUES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2986272" y="640214"/>
              <a:ext cx="880648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action s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647701" y="640214"/>
              <a:ext cx="90108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3716265" y="640214"/>
              <a:ext cx="1377404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imulante ou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750829" y="640214"/>
              <a:ext cx="1272306" cy="241791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 b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inhibitrice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pic>
          <p:nvPicPr>
            <p:cNvPr id="70" name="Picture 52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88798" y="4250436"/>
              <a:ext cx="468630" cy="652272"/>
            </a:xfrm>
            <a:prstGeom prst="rect">
              <a:avLst/>
            </a:prstGeom>
          </p:spPr>
        </p:pic>
        <p:pic>
          <p:nvPicPr>
            <p:cNvPr id="71" name="Picture 529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889248" y="4392930"/>
              <a:ext cx="592074" cy="444246"/>
            </a:xfrm>
            <a:prstGeom prst="rect">
              <a:avLst/>
            </a:prstGeom>
          </p:spPr>
        </p:pic>
        <p:pic>
          <p:nvPicPr>
            <p:cNvPr id="72" name="Picture 530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7200888" y="4321302"/>
              <a:ext cx="867867" cy="646176"/>
            </a:xfrm>
            <a:prstGeom prst="rect">
              <a:avLst/>
            </a:prstGeom>
          </p:spPr>
        </p:pic>
        <p:pic>
          <p:nvPicPr>
            <p:cNvPr id="73" name="Picture 531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5977128" y="4321302"/>
              <a:ext cx="432054" cy="576072"/>
            </a:xfrm>
            <a:prstGeom prst="rect">
              <a:avLst/>
            </a:prstGeom>
          </p:spPr>
        </p:pic>
        <p:pic>
          <p:nvPicPr>
            <p:cNvPr id="74" name="Picture 532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6265914" y="73152"/>
              <a:ext cx="647700" cy="647700"/>
            </a:xfrm>
            <a:prstGeom prst="rect">
              <a:avLst/>
            </a:prstGeom>
          </p:spPr>
        </p:pic>
        <p:pic>
          <p:nvPicPr>
            <p:cNvPr id="75" name="Picture 18782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6334113" y="1510030"/>
              <a:ext cx="644525" cy="654050"/>
            </a:xfrm>
            <a:prstGeom prst="rect">
              <a:avLst/>
            </a:prstGeom>
          </p:spPr>
        </p:pic>
        <p:sp>
          <p:nvSpPr>
            <p:cNvPr id="76" name="Shape 535"/>
            <p:cNvSpPr/>
            <p:nvPr/>
          </p:nvSpPr>
          <p:spPr>
            <a:xfrm>
              <a:off x="576072" y="2808731"/>
              <a:ext cx="114300" cy="1223772"/>
            </a:xfrm>
            <a:custGeom>
              <a:avLst/>
              <a:gdLst/>
              <a:ahLst/>
              <a:cxnLst/>
              <a:rect l="0" t="0" r="0" b="0"/>
              <a:pathLst>
                <a:path w="114300" h="1223772">
                  <a:moveTo>
                    <a:pt x="38100" y="0"/>
                  </a:moveTo>
                  <a:lnTo>
                    <a:pt x="76200" y="0"/>
                  </a:lnTo>
                  <a:lnTo>
                    <a:pt x="76200" y="928116"/>
                  </a:lnTo>
                  <a:lnTo>
                    <a:pt x="114300" y="928116"/>
                  </a:lnTo>
                  <a:lnTo>
                    <a:pt x="57150" y="1223772"/>
                  </a:lnTo>
                  <a:lnTo>
                    <a:pt x="0" y="928116"/>
                  </a:lnTo>
                  <a:lnTo>
                    <a:pt x="38100" y="928116"/>
                  </a:lnTo>
                  <a:lnTo>
                    <a:pt x="38100" y="0"/>
                  </a:lnTo>
                  <a:close/>
                </a:path>
              </a:pathLst>
            </a:custGeom>
            <a:ln w="0" cap="rnd">
              <a:miter lim="101600"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77" name="Shape 536"/>
            <p:cNvSpPr/>
            <p:nvPr/>
          </p:nvSpPr>
          <p:spPr>
            <a:xfrm>
              <a:off x="576072" y="2808731"/>
              <a:ext cx="114300" cy="1223772"/>
            </a:xfrm>
            <a:custGeom>
              <a:avLst/>
              <a:gdLst/>
              <a:ahLst/>
              <a:cxnLst/>
              <a:rect l="0" t="0" r="0" b="0"/>
              <a:pathLst>
                <a:path w="114300" h="1223772">
                  <a:moveTo>
                    <a:pt x="0" y="928116"/>
                  </a:moveTo>
                  <a:lnTo>
                    <a:pt x="38100" y="928116"/>
                  </a:lnTo>
                  <a:lnTo>
                    <a:pt x="38100" y="0"/>
                  </a:lnTo>
                  <a:lnTo>
                    <a:pt x="76200" y="0"/>
                  </a:lnTo>
                  <a:lnTo>
                    <a:pt x="76200" y="928116"/>
                  </a:lnTo>
                  <a:lnTo>
                    <a:pt x="114300" y="928116"/>
                  </a:lnTo>
                  <a:lnTo>
                    <a:pt x="57150" y="1223772"/>
                  </a:lnTo>
                  <a:close/>
                </a:path>
              </a:pathLst>
            </a:custGeom>
            <a:ln w="0" cap="rnd"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380994" y="3161764"/>
              <a:ext cx="190328" cy="373593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20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+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965130" y="3161764"/>
              <a:ext cx="190328" cy="373593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20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+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837268" y="3161764"/>
              <a:ext cx="190328" cy="373593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20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+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5781978" y="3161764"/>
              <a:ext cx="190328" cy="373593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20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+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7366113" y="3161764"/>
              <a:ext cx="190328" cy="373593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20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+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3" name="Shape 542"/>
            <p:cNvSpPr/>
            <p:nvPr/>
          </p:nvSpPr>
          <p:spPr>
            <a:xfrm>
              <a:off x="217932" y="5545074"/>
              <a:ext cx="4535424" cy="71628"/>
            </a:xfrm>
            <a:custGeom>
              <a:avLst/>
              <a:gdLst/>
              <a:ahLst/>
              <a:cxnLst/>
              <a:rect l="0" t="0" r="0" b="0"/>
              <a:pathLst>
                <a:path w="4535424" h="71628">
                  <a:moveTo>
                    <a:pt x="0" y="0"/>
                  </a:moveTo>
                  <a:cubicBezTo>
                    <a:pt x="0" y="19812"/>
                    <a:pt x="169164" y="35814"/>
                    <a:pt x="377952" y="35814"/>
                  </a:cubicBezTo>
                  <a:lnTo>
                    <a:pt x="1889760" y="35814"/>
                  </a:lnTo>
                  <a:cubicBezTo>
                    <a:pt x="2097786" y="35814"/>
                    <a:pt x="2267712" y="51816"/>
                    <a:pt x="2267712" y="71628"/>
                  </a:cubicBezTo>
                  <a:cubicBezTo>
                    <a:pt x="2267712" y="51816"/>
                    <a:pt x="2436876" y="35814"/>
                    <a:pt x="2645664" y="35814"/>
                  </a:cubicBezTo>
                  <a:lnTo>
                    <a:pt x="4157472" y="35814"/>
                  </a:lnTo>
                  <a:cubicBezTo>
                    <a:pt x="4366260" y="35814"/>
                    <a:pt x="4535424" y="19812"/>
                    <a:pt x="4535424" y="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84" name="Shape 543"/>
            <p:cNvSpPr/>
            <p:nvPr/>
          </p:nvSpPr>
          <p:spPr>
            <a:xfrm>
              <a:off x="2305050" y="2808731"/>
              <a:ext cx="114300" cy="1223772"/>
            </a:xfrm>
            <a:custGeom>
              <a:avLst/>
              <a:gdLst/>
              <a:ahLst/>
              <a:cxnLst/>
              <a:rect l="0" t="0" r="0" b="0"/>
              <a:pathLst>
                <a:path w="114300" h="1223772">
                  <a:moveTo>
                    <a:pt x="38100" y="0"/>
                  </a:moveTo>
                  <a:lnTo>
                    <a:pt x="76200" y="0"/>
                  </a:lnTo>
                  <a:lnTo>
                    <a:pt x="76200" y="928116"/>
                  </a:lnTo>
                  <a:lnTo>
                    <a:pt x="114300" y="928116"/>
                  </a:lnTo>
                  <a:lnTo>
                    <a:pt x="57150" y="1223772"/>
                  </a:lnTo>
                  <a:lnTo>
                    <a:pt x="0" y="928116"/>
                  </a:lnTo>
                  <a:lnTo>
                    <a:pt x="38100" y="928116"/>
                  </a:lnTo>
                  <a:lnTo>
                    <a:pt x="38100" y="0"/>
                  </a:lnTo>
                  <a:close/>
                </a:path>
              </a:pathLst>
            </a:custGeom>
            <a:ln w="0" cap="rnd">
              <a:miter lim="101600"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85" name="Shape 544"/>
            <p:cNvSpPr/>
            <p:nvPr/>
          </p:nvSpPr>
          <p:spPr>
            <a:xfrm>
              <a:off x="2305050" y="2808731"/>
              <a:ext cx="114300" cy="1223772"/>
            </a:xfrm>
            <a:custGeom>
              <a:avLst/>
              <a:gdLst/>
              <a:ahLst/>
              <a:cxnLst/>
              <a:rect l="0" t="0" r="0" b="0"/>
              <a:pathLst>
                <a:path w="114300" h="1223772">
                  <a:moveTo>
                    <a:pt x="0" y="928116"/>
                  </a:moveTo>
                  <a:lnTo>
                    <a:pt x="38100" y="928116"/>
                  </a:lnTo>
                  <a:lnTo>
                    <a:pt x="38100" y="0"/>
                  </a:lnTo>
                  <a:lnTo>
                    <a:pt x="76200" y="0"/>
                  </a:lnTo>
                  <a:lnTo>
                    <a:pt x="76200" y="928116"/>
                  </a:lnTo>
                  <a:lnTo>
                    <a:pt x="114300" y="928116"/>
                  </a:lnTo>
                  <a:lnTo>
                    <a:pt x="57150" y="1223772"/>
                  </a:lnTo>
                  <a:close/>
                </a:path>
              </a:pathLst>
            </a:custGeom>
            <a:ln w="0" cap="rnd"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86" name="Shape 545"/>
            <p:cNvSpPr/>
            <p:nvPr/>
          </p:nvSpPr>
          <p:spPr>
            <a:xfrm>
              <a:off x="5905488" y="2808732"/>
              <a:ext cx="114300" cy="1223772"/>
            </a:xfrm>
            <a:custGeom>
              <a:avLst/>
              <a:gdLst/>
              <a:ahLst/>
              <a:cxnLst/>
              <a:rect l="0" t="0" r="0" b="0"/>
              <a:pathLst>
                <a:path w="114300" h="1223772">
                  <a:moveTo>
                    <a:pt x="38100" y="0"/>
                  </a:moveTo>
                  <a:lnTo>
                    <a:pt x="76200" y="0"/>
                  </a:lnTo>
                  <a:lnTo>
                    <a:pt x="76200" y="928116"/>
                  </a:lnTo>
                  <a:lnTo>
                    <a:pt x="114300" y="928116"/>
                  </a:lnTo>
                  <a:lnTo>
                    <a:pt x="57150" y="1223772"/>
                  </a:lnTo>
                  <a:lnTo>
                    <a:pt x="0" y="928116"/>
                  </a:lnTo>
                  <a:lnTo>
                    <a:pt x="38100" y="928116"/>
                  </a:lnTo>
                  <a:lnTo>
                    <a:pt x="38100" y="0"/>
                  </a:lnTo>
                  <a:close/>
                </a:path>
              </a:pathLst>
            </a:custGeom>
            <a:ln w="0" cap="rnd">
              <a:miter lim="101600"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87" name="Shape 546"/>
            <p:cNvSpPr/>
            <p:nvPr/>
          </p:nvSpPr>
          <p:spPr>
            <a:xfrm>
              <a:off x="5905488" y="2808732"/>
              <a:ext cx="114300" cy="1223772"/>
            </a:xfrm>
            <a:custGeom>
              <a:avLst/>
              <a:gdLst/>
              <a:ahLst/>
              <a:cxnLst/>
              <a:rect l="0" t="0" r="0" b="0"/>
              <a:pathLst>
                <a:path w="114300" h="1223772">
                  <a:moveTo>
                    <a:pt x="0" y="928116"/>
                  </a:moveTo>
                  <a:lnTo>
                    <a:pt x="38100" y="928116"/>
                  </a:lnTo>
                  <a:lnTo>
                    <a:pt x="38100" y="0"/>
                  </a:lnTo>
                  <a:lnTo>
                    <a:pt x="76200" y="0"/>
                  </a:lnTo>
                  <a:lnTo>
                    <a:pt x="76200" y="928116"/>
                  </a:lnTo>
                  <a:lnTo>
                    <a:pt x="114300" y="928116"/>
                  </a:lnTo>
                  <a:lnTo>
                    <a:pt x="57150" y="1223772"/>
                  </a:lnTo>
                  <a:close/>
                </a:path>
              </a:pathLst>
            </a:custGeom>
            <a:ln w="0" cap="rnd"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88" name="Shape 547"/>
            <p:cNvSpPr/>
            <p:nvPr/>
          </p:nvSpPr>
          <p:spPr>
            <a:xfrm>
              <a:off x="7561314" y="2808732"/>
              <a:ext cx="114300" cy="1223772"/>
            </a:xfrm>
            <a:custGeom>
              <a:avLst/>
              <a:gdLst/>
              <a:ahLst/>
              <a:cxnLst/>
              <a:rect l="0" t="0" r="0" b="0"/>
              <a:pathLst>
                <a:path w="114300" h="1223772">
                  <a:moveTo>
                    <a:pt x="38100" y="0"/>
                  </a:moveTo>
                  <a:lnTo>
                    <a:pt x="76200" y="0"/>
                  </a:lnTo>
                  <a:lnTo>
                    <a:pt x="76200" y="928116"/>
                  </a:lnTo>
                  <a:lnTo>
                    <a:pt x="114300" y="928116"/>
                  </a:lnTo>
                  <a:lnTo>
                    <a:pt x="57150" y="1223772"/>
                  </a:lnTo>
                  <a:lnTo>
                    <a:pt x="0" y="928116"/>
                  </a:lnTo>
                  <a:lnTo>
                    <a:pt x="38100" y="928116"/>
                  </a:lnTo>
                  <a:lnTo>
                    <a:pt x="38100" y="0"/>
                  </a:lnTo>
                  <a:close/>
                </a:path>
              </a:pathLst>
            </a:custGeom>
            <a:ln w="0" cap="rnd">
              <a:miter lim="101600"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89" name="Shape 548"/>
            <p:cNvSpPr/>
            <p:nvPr/>
          </p:nvSpPr>
          <p:spPr>
            <a:xfrm>
              <a:off x="7561314" y="2808732"/>
              <a:ext cx="114300" cy="1223772"/>
            </a:xfrm>
            <a:custGeom>
              <a:avLst/>
              <a:gdLst/>
              <a:ahLst/>
              <a:cxnLst/>
              <a:rect l="0" t="0" r="0" b="0"/>
              <a:pathLst>
                <a:path w="114300" h="1223772">
                  <a:moveTo>
                    <a:pt x="0" y="928116"/>
                  </a:moveTo>
                  <a:lnTo>
                    <a:pt x="38100" y="928116"/>
                  </a:lnTo>
                  <a:lnTo>
                    <a:pt x="38100" y="0"/>
                  </a:lnTo>
                  <a:lnTo>
                    <a:pt x="76200" y="0"/>
                  </a:lnTo>
                  <a:lnTo>
                    <a:pt x="76200" y="928116"/>
                  </a:lnTo>
                  <a:lnTo>
                    <a:pt x="114300" y="928116"/>
                  </a:lnTo>
                  <a:lnTo>
                    <a:pt x="57150" y="1223772"/>
                  </a:lnTo>
                  <a:close/>
                </a:path>
              </a:pathLst>
            </a:custGeom>
            <a:ln w="0" cap="rnd"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90" name="Shape 549"/>
            <p:cNvSpPr/>
            <p:nvPr/>
          </p:nvSpPr>
          <p:spPr>
            <a:xfrm>
              <a:off x="4105656" y="2808732"/>
              <a:ext cx="0" cy="649224"/>
            </a:xfrm>
            <a:custGeom>
              <a:avLst/>
              <a:gdLst/>
              <a:ahLst/>
              <a:cxnLst/>
              <a:rect l="0" t="0" r="0" b="0"/>
              <a:pathLst>
                <a:path h="649224">
                  <a:moveTo>
                    <a:pt x="0" y="0"/>
                  </a:moveTo>
                  <a:lnTo>
                    <a:pt x="0" y="649224"/>
                  </a:lnTo>
                </a:path>
              </a:pathLst>
            </a:custGeom>
            <a:ln w="0" cap="flat"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91" name="Shape 550"/>
            <p:cNvSpPr/>
            <p:nvPr/>
          </p:nvSpPr>
          <p:spPr>
            <a:xfrm>
              <a:off x="4029456" y="3745230"/>
              <a:ext cx="152400" cy="287274"/>
            </a:xfrm>
            <a:custGeom>
              <a:avLst/>
              <a:gdLst/>
              <a:ahLst/>
              <a:cxnLst/>
              <a:rect l="0" t="0" r="0" b="0"/>
              <a:pathLst>
                <a:path w="152400" h="287274">
                  <a:moveTo>
                    <a:pt x="50292" y="0"/>
                  </a:moveTo>
                  <a:lnTo>
                    <a:pt x="101346" y="0"/>
                  </a:lnTo>
                  <a:lnTo>
                    <a:pt x="101346" y="134874"/>
                  </a:lnTo>
                  <a:lnTo>
                    <a:pt x="152400" y="134874"/>
                  </a:lnTo>
                  <a:lnTo>
                    <a:pt x="76200" y="287274"/>
                  </a:lnTo>
                  <a:lnTo>
                    <a:pt x="0" y="134874"/>
                  </a:lnTo>
                  <a:lnTo>
                    <a:pt x="50292" y="134874"/>
                  </a:lnTo>
                  <a:lnTo>
                    <a:pt x="50292" y="0"/>
                  </a:lnTo>
                  <a:close/>
                </a:path>
              </a:pathLst>
            </a:custGeom>
            <a:ln w="0" cap="rnd">
              <a:miter lim="101600"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92" name="Shape 551"/>
            <p:cNvSpPr/>
            <p:nvPr/>
          </p:nvSpPr>
          <p:spPr>
            <a:xfrm>
              <a:off x="505206" y="4466082"/>
              <a:ext cx="360426" cy="142494"/>
            </a:xfrm>
            <a:custGeom>
              <a:avLst/>
              <a:gdLst/>
              <a:ahLst/>
              <a:cxnLst/>
              <a:rect l="0" t="0" r="0" b="0"/>
              <a:pathLst>
                <a:path w="360426" h="142494">
                  <a:moveTo>
                    <a:pt x="179832" y="0"/>
                  </a:moveTo>
                  <a:cubicBezTo>
                    <a:pt x="279654" y="0"/>
                    <a:pt x="360426" y="32004"/>
                    <a:pt x="360426" y="70866"/>
                  </a:cubicBezTo>
                  <a:cubicBezTo>
                    <a:pt x="360426" y="110490"/>
                    <a:pt x="279654" y="142494"/>
                    <a:pt x="179832" y="142494"/>
                  </a:cubicBezTo>
                  <a:cubicBezTo>
                    <a:pt x="80010" y="142494"/>
                    <a:pt x="0" y="110490"/>
                    <a:pt x="0" y="70866"/>
                  </a:cubicBezTo>
                  <a:cubicBezTo>
                    <a:pt x="0" y="32004"/>
                    <a:pt x="80010" y="0"/>
                    <a:pt x="179832" y="0"/>
                  </a:cubicBezTo>
                  <a:close/>
                </a:path>
              </a:pathLst>
            </a:custGeom>
            <a:ln w="0" cap="rnd">
              <a:miter lim="101600"/>
            </a:ln>
          </p:spPr>
          <p:style>
            <a:lnRef idx="0">
              <a:srgbClr val="000000"/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pic>
          <p:nvPicPr>
            <p:cNvPr id="93" name="Picture 552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1728978" y="4249674"/>
              <a:ext cx="368046" cy="682752"/>
            </a:xfrm>
            <a:prstGeom prst="rect">
              <a:avLst/>
            </a:prstGeom>
          </p:spPr>
        </p:pic>
        <p:sp>
          <p:nvSpPr>
            <p:cNvPr id="94" name="Shape 23025"/>
            <p:cNvSpPr/>
            <p:nvPr/>
          </p:nvSpPr>
          <p:spPr>
            <a:xfrm>
              <a:off x="2233803" y="4330065"/>
              <a:ext cx="609219" cy="543687"/>
            </a:xfrm>
            <a:custGeom>
              <a:avLst/>
              <a:gdLst/>
              <a:ahLst/>
              <a:cxnLst/>
              <a:rect l="0" t="0" r="0" b="0"/>
              <a:pathLst>
                <a:path w="609219" h="543687">
                  <a:moveTo>
                    <a:pt x="0" y="0"/>
                  </a:moveTo>
                  <a:lnTo>
                    <a:pt x="609219" y="0"/>
                  </a:lnTo>
                  <a:lnTo>
                    <a:pt x="609219" y="543687"/>
                  </a:lnTo>
                  <a:lnTo>
                    <a:pt x="0" y="543687"/>
                  </a:lnTo>
                  <a:lnTo>
                    <a:pt x="0" y="0"/>
                  </a:lnTo>
                </a:path>
              </a:pathLst>
            </a:custGeom>
            <a:ln w="0" cap="rnd">
              <a:miter lim="101600"/>
            </a:ln>
          </p:spPr>
          <p:style>
            <a:lnRef idx="0">
              <a:srgbClr val="000000"/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pic>
          <p:nvPicPr>
            <p:cNvPr id="95" name="Picture 554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2233422" y="4329684"/>
              <a:ext cx="626364" cy="560832"/>
            </a:xfrm>
            <a:prstGeom prst="rect">
              <a:avLst/>
            </a:prstGeom>
          </p:spPr>
        </p:pic>
        <p:pic>
          <p:nvPicPr>
            <p:cNvPr id="96" name="Picture 18783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2228838" y="4326255"/>
              <a:ext cx="615950" cy="549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039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Post-hypophyse</a:t>
            </a:r>
            <a:r>
              <a:rPr lang="fr-FR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:</a:t>
            </a:r>
            <a:endParaRPr lang="fr-FR" sz="36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54229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b="1" i="1" dirty="0"/>
          </a:p>
          <a:p>
            <a:pPr lvl="0" fontAlgn="base"/>
            <a:r>
              <a:rPr lang="fr-FR" dirty="0">
                <a:latin typeface="Comic Sans MS" panose="030F0702030302020204" pitchFamily="66" charset="0"/>
              </a:rPr>
              <a:t>Ne synthétise pas d’hormone</a:t>
            </a:r>
            <a:endParaRPr lang="fr-FR" sz="1400" dirty="0">
              <a:latin typeface="Comic Sans MS" panose="030F0702030302020204" pitchFamily="66" charset="0"/>
            </a:endParaRPr>
          </a:p>
          <a:p>
            <a:pPr lvl="0" fontAlgn="base"/>
            <a:r>
              <a:rPr lang="fr-FR" dirty="0">
                <a:latin typeface="Comic Sans MS" panose="030F0702030302020204" pitchFamily="66" charset="0"/>
              </a:rPr>
              <a:t>Lieu de </a:t>
            </a: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stockage </a:t>
            </a:r>
            <a:r>
              <a:rPr lang="fr-FR" dirty="0">
                <a:latin typeface="Comic Sans MS" panose="030F0702030302020204" pitchFamily="66" charset="0"/>
              </a:rPr>
              <a:t>de 2 </a:t>
            </a:r>
            <a:r>
              <a:rPr lang="fr-FR" dirty="0" err="1">
                <a:latin typeface="Comic Sans MS" panose="030F0702030302020204" pitchFamily="66" charset="0"/>
              </a:rPr>
              <a:t>neurohormones</a:t>
            </a:r>
            <a:r>
              <a:rPr lang="fr-FR" dirty="0">
                <a:latin typeface="Comic Sans MS" panose="030F0702030302020204" pitchFamily="66" charset="0"/>
              </a:rPr>
              <a:t> synthétisées et sécrétées par l’hypothalamus</a:t>
            </a:r>
            <a:endParaRPr lang="fr-FR" sz="1400" dirty="0">
              <a:latin typeface="Comic Sans MS" panose="030F0702030302020204" pitchFamily="66" charset="0"/>
            </a:endParaRPr>
          </a:p>
          <a:p>
            <a:pPr lvl="1" fontAlgn="base"/>
            <a:r>
              <a:rPr lang="fr-FR" dirty="0">
                <a:latin typeface="Comic Sans MS" panose="030F0702030302020204" pitchFamily="66" charset="0"/>
              </a:rPr>
              <a:t>AVP (arginine vasopressine) ou </a:t>
            </a: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ADH (hormone </a:t>
            </a:r>
            <a:r>
              <a:rPr lang="fr-F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antidiurétique</a:t>
            </a: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): </a:t>
            </a:r>
            <a:r>
              <a:rPr lang="fr-FR" dirty="0">
                <a:latin typeface="Comic Sans MS" panose="030F0702030302020204" pitchFamily="66" charset="0"/>
              </a:rPr>
              <a:t>action sur le </a:t>
            </a:r>
            <a:r>
              <a:rPr lang="fr-FR" dirty="0" smtClean="0">
                <a:latin typeface="Comic Sans MS" panose="030F0702030302020204" pitchFamily="66" charset="0"/>
              </a:rPr>
              <a:t>rein , favorise </a:t>
            </a:r>
            <a:r>
              <a:rPr lang="fr-FR" dirty="0">
                <a:latin typeface="Comic Sans MS" panose="030F0702030302020204" pitchFamily="66" charset="0"/>
              </a:rPr>
              <a:t>la réabsorption  de l’eau, donc s’oppose à son élimination  (anti-diurèse) </a:t>
            </a:r>
            <a:endParaRPr lang="fr-FR" sz="1600" dirty="0">
              <a:latin typeface="Comic Sans MS" panose="030F0702030302020204" pitchFamily="66" charset="0"/>
            </a:endParaRPr>
          </a:p>
          <a:p>
            <a:endParaRPr lang="fr-FR" sz="1600" dirty="0">
              <a:latin typeface="Comic Sans MS" panose="030F0702030302020204" pitchFamily="66" charset="0"/>
            </a:endParaRPr>
          </a:p>
          <a:p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Ocytocine:</a:t>
            </a:r>
            <a:r>
              <a:rPr lang="fr-FR" dirty="0">
                <a:latin typeface="Comic Sans MS" panose="030F0702030302020204" pitchFamily="66" charset="0"/>
              </a:rPr>
              <a:t> participe au déclenchement de l’accouchement (favorise les contractions utérines) et à la lactation .</a:t>
            </a:r>
          </a:p>
        </p:txBody>
      </p:sp>
    </p:spTree>
    <p:extLst>
      <p:ext uri="{BB962C8B-B14F-4D97-AF65-F5344CB8AC3E}">
        <p14:creationId xmlns:p14="http://schemas.microsoft.com/office/powerpoint/2010/main" val="3565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Rappel Anatomique : </a:t>
            </a:r>
            <a:endParaRPr lang="fr-FR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>
                <a:latin typeface="Comic Sans MS" panose="030F0702030302020204" pitchFamily="66" charset="0"/>
              </a:rPr>
              <a:t>Système endocrinien : </a:t>
            </a:r>
          </a:p>
          <a:p>
            <a:pPr marL="0" indent="0">
              <a:buNone/>
            </a:pPr>
            <a:r>
              <a:rPr lang="fr-FR" dirty="0" smtClean="0"/>
              <a:t>= </a:t>
            </a:r>
            <a:r>
              <a:rPr lang="fr-FR" sz="2600" dirty="0" smtClean="0">
                <a:latin typeface="Comic Sans MS" panose="030F0702030302020204" pitchFamily="66" charset="0"/>
              </a:rPr>
              <a:t>1 des principaux systèmes de </a:t>
            </a:r>
            <a:r>
              <a:rPr lang="fr-FR" sz="2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communication</a:t>
            </a:r>
            <a:r>
              <a:rPr lang="fr-FR" sz="2600" dirty="0" smtClean="0">
                <a:latin typeface="Comic Sans MS" panose="030F0702030302020204" pitchFamily="66" charset="0"/>
              </a:rPr>
              <a:t> de l’organisme</a:t>
            </a:r>
          </a:p>
          <a:p>
            <a:pPr marL="0" indent="0">
              <a:buNone/>
            </a:pPr>
            <a:r>
              <a:rPr lang="fr-FR" sz="2600" dirty="0" smtClean="0">
                <a:latin typeface="Comic Sans MS" panose="030F0702030302020204" pitchFamily="66" charset="0"/>
              </a:rPr>
              <a:t> </a:t>
            </a:r>
          </a:p>
          <a:p>
            <a:r>
              <a:rPr lang="fr-FR" sz="2600" dirty="0" smtClean="0">
                <a:latin typeface="Comic Sans MS" panose="030F0702030302020204" pitchFamily="66" charset="0"/>
              </a:rPr>
              <a:t>Son rôle est essentiel lors du développement pour la réalisation de certaines grandes </a:t>
            </a:r>
            <a:r>
              <a:rPr lang="fr-FR" sz="2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fonctions physiologiques et de l’homéostasie</a:t>
            </a:r>
            <a:r>
              <a:rPr lang="fr-FR" sz="2600" dirty="0" smtClean="0">
                <a:latin typeface="Comic Sans MS" panose="030F0702030302020204" pitchFamily="66" charset="0"/>
              </a:rPr>
              <a:t>, c’est à dire le maintien relativement constant du milieu intérieur.</a:t>
            </a:r>
          </a:p>
          <a:p>
            <a:pPr lvl="0"/>
            <a:r>
              <a:rPr lang="fr-FR" dirty="0">
                <a:latin typeface="Comic Sans MS" panose="030F0702030302020204" pitchFamily="66" charset="0"/>
              </a:rPr>
              <a:t>Le système endocrinien se compose d’organes sécréteurs, les </a:t>
            </a:r>
            <a:r>
              <a:rPr lang="fr-FR" dirty="0">
                <a:solidFill>
                  <a:srgbClr val="0070C0"/>
                </a:solidFill>
                <a:latin typeface="Comic Sans MS" panose="030F0702030302020204" pitchFamily="66" charset="0"/>
              </a:rPr>
              <a:t>glandes endocrines </a:t>
            </a:r>
            <a:r>
              <a:rPr lang="fr-FR" dirty="0">
                <a:latin typeface="Comic Sans MS" panose="030F0702030302020204" pitchFamily="66" charset="0"/>
              </a:rPr>
              <a:t>qui synthétisent et libèrent dans l’organisme des </a:t>
            </a:r>
            <a:r>
              <a:rPr lang="fr-FR" dirty="0">
                <a:solidFill>
                  <a:srgbClr val="0070C0"/>
                </a:solidFill>
                <a:latin typeface="Comic Sans MS" panose="030F0702030302020204" pitchFamily="66" charset="0"/>
              </a:rPr>
              <a:t>hormones.</a:t>
            </a:r>
          </a:p>
          <a:p>
            <a:pPr marL="0" indent="0">
              <a:buNone/>
            </a:pPr>
            <a:endParaRPr lang="fr-FR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pPr marL="0" indent="0">
              <a:buNone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40807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Axe somatotrope:</a:t>
            </a:r>
            <a:endParaRPr lang="fr-FR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0688"/>
            <a:ext cx="5498206" cy="4486275"/>
          </a:xfrm>
        </p:spPr>
        <p:txBody>
          <a:bodyPr>
            <a:normAutofit fontScale="92500"/>
          </a:bodyPr>
          <a:lstStyle/>
          <a:p>
            <a:pPr lvl="0" algn="just" fontAlgn="base"/>
            <a:r>
              <a:rPr lang="fr-FR" dirty="0"/>
              <a:t>La </a:t>
            </a:r>
            <a:r>
              <a:rPr lang="fr-FR" dirty="0" smtClean="0"/>
              <a:t>GH </a:t>
            </a:r>
            <a:r>
              <a:rPr lang="fr-FR" dirty="0"/>
              <a:t>est une hormone polypeptidique de 191 acides aminés </a:t>
            </a:r>
            <a:endParaRPr lang="fr-FR" sz="1200" dirty="0"/>
          </a:p>
          <a:p>
            <a:pPr lvl="0" algn="just" fontAlgn="base"/>
            <a:r>
              <a:rPr lang="fr-FR" dirty="0"/>
              <a:t>Sécrétion est sous la dépendance d’un GRF hypothalamique</a:t>
            </a:r>
            <a:endParaRPr lang="fr-FR" sz="1200" dirty="0"/>
          </a:p>
          <a:p>
            <a:pPr lvl="0" algn="just" fontAlgn="base"/>
            <a:r>
              <a:rPr lang="fr-FR" dirty="0"/>
              <a:t>Elle est augmentée en cas d’hypoglycémie et pendant le sommeil et est mise au repos pendant </a:t>
            </a:r>
            <a:r>
              <a:rPr lang="fr-FR" dirty="0" smtClean="0"/>
              <a:t>l’hyperglycémie</a:t>
            </a:r>
            <a:endParaRPr lang="fr-FR" sz="1200" dirty="0"/>
          </a:p>
          <a:p>
            <a:pPr lvl="0" algn="just" fontAlgn="base"/>
            <a:r>
              <a:rPr lang="fr-FR" dirty="0"/>
              <a:t>En pathologie l’augmentation donne </a:t>
            </a:r>
            <a:r>
              <a:rPr lang="fr-FR" dirty="0" smtClean="0"/>
              <a:t>l’acromégalie et le gigantisme .</a:t>
            </a:r>
            <a:endParaRPr lang="fr-FR" sz="1200" dirty="0"/>
          </a:p>
        </p:txBody>
      </p:sp>
      <p:grpSp>
        <p:nvGrpSpPr>
          <p:cNvPr id="5" name="Group 86517"/>
          <p:cNvGrpSpPr/>
          <p:nvPr/>
        </p:nvGrpSpPr>
        <p:grpSpPr>
          <a:xfrm>
            <a:off x="7695436" y="601020"/>
            <a:ext cx="3658364" cy="5575943"/>
            <a:chOff x="-3690" y="-2920"/>
            <a:chExt cx="5114925" cy="6492875"/>
          </a:xfrm>
        </p:grpSpPr>
        <p:pic>
          <p:nvPicPr>
            <p:cNvPr id="6" name="Picture 8655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3690" y="-2920"/>
              <a:ext cx="5114925" cy="6492875"/>
            </a:xfrm>
            <a:prstGeom prst="rect">
              <a:avLst/>
            </a:prstGeom>
          </p:spPr>
        </p:pic>
        <p:sp>
          <p:nvSpPr>
            <p:cNvPr id="7" name="Shape 94054"/>
            <p:cNvSpPr/>
            <p:nvPr/>
          </p:nvSpPr>
          <p:spPr>
            <a:xfrm>
              <a:off x="1239009" y="4919472"/>
              <a:ext cx="762000" cy="336804"/>
            </a:xfrm>
            <a:custGeom>
              <a:avLst/>
              <a:gdLst/>
              <a:ahLst/>
              <a:cxnLst/>
              <a:rect l="0" t="0" r="0" b="0"/>
              <a:pathLst>
                <a:path w="762000" h="336804">
                  <a:moveTo>
                    <a:pt x="0" y="0"/>
                  </a:moveTo>
                  <a:lnTo>
                    <a:pt x="762000" y="0"/>
                  </a:lnTo>
                  <a:lnTo>
                    <a:pt x="762000" y="336804"/>
                  </a:lnTo>
                  <a:lnTo>
                    <a:pt x="0" y="336804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00FF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472188" y="4936885"/>
              <a:ext cx="389577" cy="37567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000000"/>
                  </a:solidFill>
                  <a:effectLst/>
                  <a:latin typeface="Comic Sans MS" panose="030F0702030302020204" pitchFamily="66" charset="0"/>
                  <a:ea typeface="Comic Sans MS" panose="030F0702030302020204" pitchFamily="66" charset="0"/>
                  <a:cs typeface="Comic Sans MS" panose="030F0702030302020204" pitchFamily="66" charset="0"/>
                </a:rPr>
                <a:t>GH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" name="Shape 94055"/>
            <p:cNvSpPr/>
            <p:nvPr/>
          </p:nvSpPr>
          <p:spPr>
            <a:xfrm>
              <a:off x="1857753" y="1205484"/>
              <a:ext cx="838200" cy="335280"/>
            </a:xfrm>
            <a:custGeom>
              <a:avLst/>
              <a:gdLst/>
              <a:ahLst/>
              <a:cxnLst/>
              <a:rect l="0" t="0" r="0" b="0"/>
              <a:pathLst>
                <a:path w="838200" h="335280">
                  <a:moveTo>
                    <a:pt x="0" y="0"/>
                  </a:moveTo>
                  <a:lnTo>
                    <a:pt x="838200" y="0"/>
                  </a:lnTo>
                  <a:lnTo>
                    <a:pt x="838200" y="335280"/>
                  </a:lnTo>
                  <a:lnTo>
                    <a:pt x="0" y="33528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FF33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066547" y="1221375"/>
              <a:ext cx="558399" cy="37567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000000"/>
                  </a:solidFill>
                  <a:effectLst/>
                  <a:latin typeface="Comic Sans MS" panose="030F0702030302020204" pitchFamily="66" charset="0"/>
                  <a:ea typeface="Comic Sans MS" panose="030F0702030302020204" pitchFamily="66" charset="0"/>
                  <a:cs typeface="Comic Sans MS" panose="030F0702030302020204" pitchFamily="66" charset="0"/>
                </a:rPr>
                <a:t>SST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" name="Shape 94056"/>
            <p:cNvSpPr/>
            <p:nvPr/>
          </p:nvSpPr>
          <p:spPr>
            <a:xfrm>
              <a:off x="3072381" y="1848612"/>
              <a:ext cx="1524000" cy="335280"/>
            </a:xfrm>
            <a:custGeom>
              <a:avLst/>
              <a:gdLst/>
              <a:ahLst/>
              <a:cxnLst/>
              <a:rect l="0" t="0" r="0" b="0"/>
              <a:pathLst>
                <a:path w="1524000" h="335280">
                  <a:moveTo>
                    <a:pt x="0" y="0"/>
                  </a:moveTo>
                  <a:lnTo>
                    <a:pt x="1524000" y="0"/>
                  </a:lnTo>
                  <a:lnTo>
                    <a:pt x="1524000" y="335280"/>
                  </a:lnTo>
                  <a:lnTo>
                    <a:pt x="0" y="33528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00FF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503679" y="1864503"/>
              <a:ext cx="878200" cy="37567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600">
                  <a:solidFill>
                    <a:srgbClr val="000000"/>
                  </a:solidFill>
                  <a:effectLst/>
                  <a:latin typeface="Comic Sans MS" panose="030F0702030302020204" pitchFamily="66" charset="0"/>
                  <a:ea typeface="Comic Sans MS" panose="030F0702030302020204" pitchFamily="66" charset="0"/>
                  <a:cs typeface="Comic Sans MS" panose="030F0702030302020204" pitchFamily="66" charset="0"/>
                </a:rPr>
                <a:t>GH-RH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" name="Shape 94057"/>
            <p:cNvSpPr/>
            <p:nvPr/>
          </p:nvSpPr>
          <p:spPr>
            <a:xfrm>
              <a:off x="2357625" y="4919472"/>
              <a:ext cx="792480" cy="289560"/>
            </a:xfrm>
            <a:custGeom>
              <a:avLst/>
              <a:gdLst/>
              <a:ahLst/>
              <a:cxnLst/>
              <a:rect l="0" t="0" r="0" b="0"/>
              <a:pathLst>
                <a:path w="792480" h="289560">
                  <a:moveTo>
                    <a:pt x="0" y="0"/>
                  </a:moveTo>
                  <a:lnTo>
                    <a:pt x="792480" y="0"/>
                  </a:lnTo>
                  <a:lnTo>
                    <a:pt x="792480" y="289560"/>
                  </a:lnTo>
                  <a:lnTo>
                    <a:pt x="0" y="28956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00CC99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493267" y="4893093"/>
              <a:ext cx="694297" cy="423694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1800">
                  <a:solidFill>
                    <a:srgbClr val="000000"/>
                  </a:solidFill>
                  <a:effectLst/>
                  <a:latin typeface="Comic Sans MS" panose="030F0702030302020204" pitchFamily="66" charset="0"/>
                  <a:ea typeface="Comic Sans MS" panose="030F0702030302020204" pitchFamily="66" charset="0"/>
                  <a:cs typeface="Comic Sans MS" panose="030F0702030302020204" pitchFamily="66" charset="0"/>
                </a:rPr>
                <a:t>IGF1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469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Actions de la GH:</a:t>
            </a:r>
            <a:endParaRPr lang="fr-FR" sz="36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fr-FR" b="1" dirty="0" smtClean="0"/>
          </a:p>
          <a:p>
            <a:pPr lvl="0" fontAlgn="base"/>
            <a:r>
              <a:rPr lang="fr-FR" sz="9600" b="1" u="sng" dirty="0" smtClean="0">
                <a:latin typeface="Comic Sans MS" panose="030F0702030302020204" pitchFamily="66" charset="0"/>
              </a:rPr>
              <a:t>Métabolisme glucidique:</a:t>
            </a:r>
            <a:endParaRPr lang="fr-FR" sz="9600" dirty="0" smtClean="0">
              <a:latin typeface="Comic Sans MS" panose="030F0702030302020204" pitchFamily="66" charset="0"/>
            </a:endParaRPr>
          </a:p>
          <a:p>
            <a:pPr lvl="1" fontAlgn="base"/>
            <a:r>
              <a:rPr lang="fr-FR" sz="9600" dirty="0" smtClean="0">
                <a:latin typeface="Comic Sans MS" panose="030F0702030302020204" pitchFamily="66" charset="0"/>
              </a:rPr>
              <a:t>GH = hormone </a:t>
            </a:r>
            <a:r>
              <a:rPr lang="fr-FR" sz="9600" dirty="0" err="1" smtClean="0">
                <a:latin typeface="Comic Sans MS" panose="030F0702030302020204" pitchFamily="66" charset="0"/>
              </a:rPr>
              <a:t>hyperglycémiante</a:t>
            </a:r>
            <a:endParaRPr lang="fr-FR" sz="9600" dirty="0" smtClean="0">
              <a:latin typeface="Comic Sans MS" panose="030F0702030302020204" pitchFamily="66" charset="0"/>
            </a:endParaRPr>
          </a:p>
          <a:p>
            <a:pPr lvl="1" fontAlgn="base"/>
            <a:r>
              <a:rPr lang="fr-FR" sz="9600" dirty="0" smtClean="0">
                <a:latin typeface="Comic Sans MS" panose="030F0702030302020204" pitchFamily="66" charset="0"/>
              </a:rPr>
              <a:t>résistance à l’insuline</a:t>
            </a:r>
          </a:p>
          <a:p>
            <a:pPr lvl="0" fontAlgn="base"/>
            <a:r>
              <a:rPr lang="fr-FR" sz="9600" b="1" u="sng" dirty="0" smtClean="0">
                <a:latin typeface="Comic Sans MS" panose="030F0702030302020204" pitchFamily="66" charset="0"/>
              </a:rPr>
              <a:t>Métabolisme lipidique:</a:t>
            </a:r>
            <a:endParaRPr lang="fr-FR" sz="9600" dirty="0" smtClean="0">
              <a:latin typeface="Comic Sans MS" panose="030F0702030302020204" pitchFamily="66" charset="0"/>
            </a:endParaRPr>
          </a:p>
          <a:p>
            <a:pPr lvl="1" fontAlgn="base"/>
            <a:r>
              <a:rPr lang="fr-FR" sz="9600" dirty="0" smtClean="0">
                <a:latin typeface="Comic Sans MS" panose="030F0702030302020204" pitchFamily="66" charset="0"/>
              </a:rPr>
              <a:t>GH = action </a:t>
            </a:r>
            <a:r>
              <a:rPr lang="fr-FR" sz="9600" dirty="0" err="1" smtClean="0">
                <a:latin typeface="Comic Sans MS" panose="030F0702030302020204" pitchFamily="66" charset="0"/>
              </a:rPr>
              <a:t>lipolytique</a:t>
            </a:r>
            <a:endParaRPr lang="fr-FR" sz="9600" dirty="0" smtClean="0">
              <a:latin typeface="Comic Sans MS" panose="030F0702030302020204" pitchFamily="66" charset="0"/>
            </a:endParaRPr>
          </a:p>
          <a:p>
            <a:pPr lvl="1" fontAlgn="base"/>
            <a:r>
              <a:rPr lang="fr-FR" sz="9600" dirty="0" smtClean="0">
                <a:latin typeface="Comic Sans MS" panose="030F0702030302020204" pitchFamily="66" charset="0"/>
              </a:rPr>
              <a:t>dégradation des triglycérides</a:t>
            </a:r>
          </a:p>
          <a:p>
            <a:pPr lvl="1" fontAlgn="base"/>
            <a:r>
              <a:rPr lang="fr-FR" sz="9600" dirty="0" smtClean="0">
                <a:latin typeface="Comic Sans MS" panose="030F0702030302020204" pitchFamily="66" charset="0"/>
              </a:rPr>
              <a:t>augmentation des acides gras libres</a:t>
            </a:r>
          </a:p>
          <a:p>
            <a:pPr marL="457200" lvl="1" indent="0" fontAlgn="base">
              <a:buNone/>
            </a:pPr>
            <a:endParaRPr lang="fr-FR" sz="9600" dirty="0" smtClean="0">
              <a:latin typeface="Comic Sans MS" panose="030F0702030302020204" pitchFamily="66" charset="0"/>
            </a:endParaRPr>
          </a:p>
          <a:p>
            <a:pPr lvl="0" fontAlgn="base"/>
            <a:r>
              <a:rPr lang="fr-FR" sz="9600" b="1" u="sng" dirty="0" smtClean="0">
                <a:latin typeface="Comic Sans MS" panose="030F0702030302020204" pitchFamily="66" charset="0"/>
              </a:rPr>
              <a:t>La GH permet la synthèse </a:t>
            </a:r>
            <a:r>
              <a:rPr lang="fr-FR" sz="9600" dirty="0" smtClean="0">
                <a:latin typeface="Comic Sans MS" panose="030F0702030302020204" pitchFamily="66" charset="0"/>
              </a:rPr>
              <a:t>et l’action de facteurs de croissances les </a:t>
            </a:r>
            <a:r>
              <a:rPr lang="fr-FR" sz="9600" dirty="0" err="1" smtClean="0">
                <a:latin typeface="Comic Sans MS" panose="030F0702030302020204" pitchFamily="66" charset="0"/>
              </a:rPr>
              <a:t>somatomédines</a:t>
            </a:r>
            <a:r>
              <a:rPr lang="fr-FR" sz="9600" dirty="0" smtClean="0">
                <a:latin typeface="Comic Sans MS" panose="030F0702030302020204" pitchFamily="66" charset="0"/>
              </a:rPr>
              <a:t> appelés IGF1(insuline </a:t>
            </a:r>
            <a:r>
              <a:rPr lang="fr-FR" sz="9600" dirty="0" err="1" smtClean="0">
                <a:latin typeface="Comic Sans MS" panose="030F0702030302020204" pitchFamily="66" charset="0"/>
              </a:rPr>
              <a:t>like</a:t>
            </a:r>
            <a:r>
              <a:rPr lang="fr-FR" sz="9600" dirty="0" smtClean="0">
                <a:latin typeface="Comic Sans MS" panose="030F0702030302020204" pitchFamily="66" charset="0"/>
              </a:rPr>
              <a:t> </a:t>
            </a:r>
            <a:r>
              <a:rPr lang="fr-FR" sz="9600" dirty="0" err="1" smtClean="0">
                <a:latin typeface="Comic Sans MS" panose="030F0702030302020204" pitchFamily="66" charset="0"/>
              </a:rPr>
              <a:t>growth</a:t>
            </a:r>
            <a:r>
              <a:rPr lang="fr-FR" sz="9600" dirty="0" smtClean="0">
                <a:latin typeface="Comic Sans MS" panose="030F0702030302020204" pitchFamily="66" charset="0"/>
              </a:rPr>
              <a:t> factor)</a:t>
            </a:r>
          </a:p>
          <a:p>
            <a:pPr lvl="0" fontAlgn="base"/>
            <a:r>
              <a:rPr lang="fr-FR" sz="9600" b="1" dirty="0" smtClean="0">
                <a:latin typeface="Comic Sans MS" panose="030F0702030302020204" pitchFamily="66" charset="0"/>
              </a:rPr>
              <a:t>L’IGF1 </a:t>
            </a:r>
            <a:r>
              <a:rPr lang="fr-FR" sz="9600" dirty="0" smtClean="0">
                <a:latin typeface="Comic Sans MS" panose="030F0702030302020204" pitchFamily="66" charset="0"/>
              </a:rPr>
              <a:t>est l’hormone produite sous l’effet de l’hormone de croissance essentiellement par le foie c’est cette hormone qui permet a l’hormone de croissance d’avoir certains effets</a:t>
            </a:r>
          </a:p>
          <a:p>
            <a:pPr marL="0" indent="0">
              <a:buNone/>
            </a:pPr>
            <a:endParaRPr lang="fr-FR" sz="9600" dirty="0"/>
          </a:p>
        </p:txBody>
      </p:sp>
    </p:spTree>
    <p:extLst>
      <p:ext uri="{BB962C8B-B14F-4D97-AF65-F5344CB8AC3E}">
        <p14:creationId xmlns:p14="http://schemas.microsoft.com/office/powerpoint/2010/main" val="183053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Actions de la GH:</a:t>
            </a:r>
            <a:endParaRPr lang="fr-FR" sz="36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sz="2900" dirty="0" smtClean="0">
                <a:latin typeface="Comic Sans MS" panose="030F0702030302020204" pitchFamily="66" charset="0"/>
              </a:rPr>
              <a:t>	</a:t>
            </a:r>
            <a:r>
              <a:rPr lang="fr-FR" sz="2900" b="1" u="sng" dirty="0" smtClean="0">
                <a:latin typeface="Comic Sans MS" panose="030F0702030302020204" pitchFamily="66" charset="0"/>
              </a:rPr>
              <a:t>Métabolisme protéique:</a:t>
            </a:r>
          </a:p>
          <a:p>
            <a:pPr lvl="0" fontAlgn="base"/>
            <a:r>
              <a:rPr lang="fr-FR" sz="2900" dirty="0" smtClean="0">
                <a:latin typeface="Comic Sans MS" panose="030F0702030302020204" pitchFamily="66" charset="0"/>
              </a:rPr>
              <a:t>GH = hormone  </a:t>
            </a:r>
            <a:r>
              <a:rPr lang="fr-FR" sz="2900" u="sng" dirty="0" smtClean="0">
                <a:latin typeface="Comic Sans MS" panose="030F0702030302020204" pitchFamily="66" charset="0"/>
              </a:rPr>
              <a:t>anabolisante</a:t>
            </a:r>
            <a:endParaRPr lang="fr-FR" sz="2900" dirty="0" smtClean="0">
              <a:latin typeface="Comic Sans MS" panose="030F0702030302020204" pitchFamily="66" charset="0"/>
            </a:endParaRPr>
          </a:p>
          <a:p>
            <a:pPr lvl="0" fontAlgn="base"/>
            <a:r>
              <a:rPr lang="fr-FR" sz="2900" dirty="0" smtClean="0">
                <a:latin typeface="Comic Sans MS" panose="030F0702030302020204" pitchFamily="66" charset="0"/>
              </a:rPr>
              <a:t>facilite l’incorporation tissulaire des acides aminés</a:t>
            </a:r>
          </a:p>
          <a:p>
            <a:pPr lvl="0" fontAlgn="base"/>
            <a:r>
              <a:rPr lang="fr-FR" sz="2900" dirty="0" smtClean="0">
                <a:latin typeface="Comic Sans MS" panose="030F0702030302020204" pitchFamily="66" charset="0"/>
              </a:rPr>
              <a:t>Anabolisme musculaire</a:t>
            </a:r>
          </a:p>
          <a:p>
            <a:r>
              <a:rPr lang="fr-FR" sz="2900" dirty="0" smtClean="0">
                <a:latin typeface="Comic Sans MS" panose="030F0702030302020204" pitchFamily="66" charset="0"/>
              </a:rPr>
              <a:t>	</a:t>
            </a:r>
            <a:r>
              <a:rPr lang="fr-FR" sz="2900" b="1" u="sng" dirty="0" smtClean="0">
                <a:latin typeface="Comic Sans MS" panose="030F0702030302020204" pitchFamily="66" charset="0"/>
              </a:rPr>
              <a:t>Croissance osseuse</a:t>
            </a:r>
          </a:p>
          <a:p>
            <a:r>
              <a:rPr lang="fr-FR" sz="2900" dirty="0" smtClean="0">
                <a:latin typeface="Comic Sans MS" panose="030F0702030302020204" pitchFamily="66" charset="0"/>
              </a:rPr>
              <a:t>La GH stimule la:</a:t>
            </a:r>
          </a:p>
          <a:p>
            <a:pPr lvl="0" fontAlgn="base"/>
            <a:r>
              <a:rPr lang="fr-FR" sz="2900" dirty="0" smtClean="0">
                <a:latin typeface="Comic Sans MS" panose="030F0702030302020204" pitchFamily="66" charset="0"/>
              </a:rPr>
              <a:t>production et activité des  ostéoblastes (ostéogénèse)</a:t>
            </a:r>
          </a:p>
          <a:p>
            <a:pPr lvl="0" fontAlgn="base"/>
            <a:r>
              <a:rPr lang="fr-FR" sz="2900" dirty="0" smtClean="0">
                <a:latin typeface="Comic Sans MS" panose="030F0702030302020204" pitchFamily="66" charset="0"/>
              </a:rPr>
              <a:t>formation cartilagineuse (</a:t>
            </a:r>
            <a:r>
              <a:rPr lang="fr-FR" sz="2900" dirty="0" err="1" smtClean="0">
                <a:latin typeface="Comic Sans MS" panose="030F0702030302020204" pitchFamily="66" charset="0"/>
              </a:rPr>
              <a:t>chondrogénèse</a:t>
            </a:r>
            <a:r>
              <a:rPr lang="fr-FR" sz="2900" dirty="0" smtClean="0">
                <a:latin typeface="Comic Sans MS" panose="030F0702030302020204" pitchFamily="66" charset="0"/>
              </a:rPr>
              <a:t>)</a:t>
            </a:r>
          </a:p>
          <a:p>
            <a:pPr lvl="0" fontAlgn="base"/>
            <a:r>
              <a:rPr lang="fr-FR" sz="2900" dirty="0" smtClean="0">
                <a:latin typeface="Comic Sans MS" panose="030F0702030302020204" pitchFamily="66" charset="0"/>
              </a:rPr>
              <a:t>croissance </a:t>
            </a:r>
            <a:r>
              <a:rPr lang="fr-FR" sz="2900" dirty="0" err="1" smtClean="0">
                <a:latin typeface="Comic Sans MS" panose="030F0702030302020204" pitchFamily="66" charset="0"/>
              </a:rPr>
              <a:t>épiphysaire</a:t>
            </a:r>
            <a:r>
              <a:rPr lang="fr-FR" sz="2900" dirty="0" smtClean="0">
                <a:latin typeface="Comic Sans MS" panose="030F0702030302020204" pitchFamily="66" charset="0"/>
              </a:rPr>
              <a:t> de l’os, jusqu’à la soudure des cartilages de conjugaison</a:t>
            </a:r>
          </a:p>
          <a:p>
            <a:r>
              <a:rPr lang="fr-FR" sz="2900" dirty="0" smtClean="0">
                <a:latin typeface="Comic Sans MS" panose="030F0702030302020204" pitchFamily="66" charset="0"/>
              </a:rPr>
              <a:t>Régulation de l’ axe somatotrope</a:t>
            </a:r>
          </a:p>
          <a:p>
            <a:pPr lvl="0" fontAlgn="base"/>
            <a:r>
              <a:rPr lang="fr-FR" sz="2900" b="1" dirty="0" smtClean="0">
                <a:latin typeface="Comic Sans MS" panose="030F0702030302020204" pitchFamily="66" charset="0"/>
              </a:rPr>
              <a:t>L’hormone de croissance </a:t>
            </a:r>
            <a:r>
              <a:rPr lang="fr-FR" sz="2900" dirty="0" smtClean="0">
                <a:latin typeface="Comic Sans MS" panose="030F0702030302020204" pitchFamily="66" charset="0"/>
              </a:rPr>
              <a:t>est sécrétée selon un rythme pulsé influencé par le nycthémère. Pulse de sécrétion toutes les 3 ou 4 heures avec des pics plus importants la nuit</a:t>
            </a:r>
          </a:p>
          <a:p>
            <a:pPr marL="0" lvl="0" indent="0" fontAlgn="base">
              <a:buNone/>
            </a:pPr>
            <a:endParaRPr lang="fr-FR" sz="2900" dirty="0" smtClean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50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Thyroïde :</a:t>
            </a:r>
            <a:endParaRPr lang="fr-FR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Anatomie</a:t>
            </a:r>
          </a:p>
          <a:p>
            <a:r>
              <a:rPr lang="fr-FR" dirty="0" smtClean="0"/>
              <a:t>Fonction de la glande thyroïde </a:t>
            </a:r>
          </a:p>
          <a:p>
            <a:r>
              <a:rPr lang="fr-FR" dirty="0" smtClean="0"/>
              <a:t>Rôle des hormones thyroïdiennes </a:t>
            </a:r>
          </a:p>
          <a:p>
            <a:r>
              <a:rPr lang="fr-FR" dirty="0" smtClean="0"/>
              <a:t>Axe thyréotrope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54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Glande Thyroïde :  </a:t>
            </a:r>
            <a:endParaRPr lang="fr-FR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20127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41890" y="1477895"/>
            <a:ext cx="5347657" cy="43513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0710" y="1944757"/>
            <a:ext cx="6096000" cy="321254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316230" lvl="0" indent="-342900" fontAlgn="base">
              <a:lnSpc>
                <a:spcPct val="102000"/>
              </a:lnSpc>
              <a:spcAft>
                <a:spcPts val="123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Simplified Arabic" panose="02020603050405020304" pitchFamily="18" charset="-78"/>
              </a:rPr>
              <a:t>La glande thyroïde comporte 2 lobes latéraux droit et gauche reliés par un isthme elle est rouge brun de consistance assez molle. Elle pèse environ 30 g chez l’adulte</a:t>
            </a:r>
          </a:p>
          <a:p>
            <a:pPr marL="342900" marR="316230" lvl="0" indent="-342900" fontAlgn="base">
              <a:lnSpc>
                <a:spcPct val="102000"/>
              </a:lnSpc>
              <a:spcAft>
                <a:spcPts val="123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fr-FR" b="1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Simplified Arabic" panose="02020603050405020304" pitchFamily="18" charset="-78"/>
              </a:rPr>
              <a:t>Les lobes latéraux </a:t>
            </a: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Simplified Arabic" panose="02020603050405020304" pitchFamily="18" charset="-78"/>
              </a:rPr>
              <a:t>: ils ont la forme d’une pyramide arrondie 6 cm de haut du cartilage thyroïde en haut jusqu’au 6 </a:t>
            </a:r>
            <a:r>
              <a:rPr lang="fr-FR" u="none" strike="noStrike" dirty="0" err="1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Simplified Arabic" panose="02020603050405020304" pitchFamily="18" charset="-78"/>
              </a:rPr>
              <a:t>eme</a:t>
            </a: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Simplified Arabic" panose="02020603050405020304" pitchFamily="18" charset="-78"/>
              </a:rPr>
              <a:t> anneau trachéal en bas</a:t>
            </a:r>
          </a:p>
          <a:p>
            <a:pPr marL="342900" marR="316230" lvl="0" indent="-342900" fontAlgn="base">
              <a:lnSpc>
                <a:spcPct val="102000"/>
              </a:lnSpc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fr-FR" b="1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Simplified Arabic" panose="02020603050405020304" pitchFamily="18" charset="-78"/>
              </a:rPr>
              <a:t>l’isthme </a:t>
            </a: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Simplified Arabic" panose="02020603050405020304" pitchFamily="18" charset="-78"/>
              </a:rPr>
              <a:t>est plaqué contre les 2 </a:t>
            </a:r>
            <a:r>
              <a:rPr lang="fr-FR" u="none" strike="noStrike" dirty="0" err="1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Simplified Arabic" panose="02020603050405020304" pitchFamily="18" charset="-78"/>
              </a:rPr>
              <a:t>eme</a:t>
            </a: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Times New Roman" panose="02020603050405020304" pitchFamily="18" charset="0"/>
                <a:cs typeface="Simplified Arabic" panose="02020603050405020304" pitchFamily="18" charset="-78"/>
              </a:rPr>
              <a:t> et 3eme anneau trachéal en bas</a:t>
            </a:r>
            <a:endParaRPr lang="fr-FR" u="none" strike="noStrike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Times New Roman" panose="02020603050405020304" pitchFamily="18" charset="0"/>
              <a:cs typeface="Simplified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849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Glandes Parathyroïdes :</a:t>
            </a:r>
            <a:endParaRPr lang="fr-FR" sz="2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86899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17159" y="67032"/>
            <a:ext cx="2455313" cy="19217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5255" y="1538971"/>
            <a:ext cx="6160395" cy="3799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02000"/>
              </a:lnSpc>
              <a:buClr>
                <a:srgbClr val="000000"/>
              </a:buClr>
              <a:buSzPts val="2800"/>
              <a:buFont typeface="Arial" panose="020B0604020202020204" pitchFamily="34" charset="0"/>
              <a:buChar char="•"/>
            </a:pPr>
            <a:r>
              <a:rPr lang="fr-FR" sz="2400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 parathyroïdes sont à la partie postérieure des lobes thyroïdiens</a:t>
            </a:r>
            <a:endParaRPr lang="fr-FR" sz="1050" u="none" strike="noStrike" dirty="0" smtClean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2000"/>
              </a:lnSpc>
              <a:spcAft>
                <a:spcPts val="535"/>
              </a:spcAft>
              <a:buClr>
                <a:srgbClr val="000000"/>
              </a:buClr>
              <a:buSzPts val="2800"/>
              <a:buFont typeface="Arial" panose="020B0604020202020204" pitchFamily="34" charset="0"/>
              <a:buChar char="•"/>
            </a:pPr>
            <a:r>
              <a:rPr lang="fr-FR" b="1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avant</a:t>
            </a: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la peau tissus cellulaire sous cutané </a:t>
            </a:r>
            <a:r>
              <a:rPr lang="fr-FR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l’aponévrose cervicale superficielle qui engaine 4 muscles </a:t>
            </a:r>
            <a:r>
              <a:rPr lang="fr-FR" sz="105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fr-FR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ce losange sert de point de repère à la trachéotomie</a:t>
            </a:r>
            <a:endParaRPr lang="fr-FR" sz="105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fontAlgn="base">
              <a:lnSpc>
                <a:spcPct val="102000"/>
              </a:lnSpc>
              <a:spcAft>
                <a:spcPts val="535"/>
              </a:spcAft>
              <a:buClr>
                <a:srgbClr val="000000"/>
              </a:buClr>
              <a:buSzPts val="2800"/>
              <a:buFont typeface="Arial" panose="020B0604020202020204" pitchFamily="34" charset="0"/>
              <a:buChar char="•"/>
            </a:pPr>
            <a:r>
              <a:rPr lang="fr-FR" b="1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chaque coté</a:t>
            </a: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le paquet vasculo-nerveux du cou                                             artère carotide </a:t>
            </a:r>
            <a:r>
              <a:rPr lang="fr-FR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veine jugulaire interne                                  nerf grand hypoglosse plexus cervical</a:t>
            </a:r>
            <a:endParaRPr lang="fr-FR" sz="105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fontAlgn="base">
              <a:lnSpc>
                <a:spcPct val="102000"/>
              </a:lnSpc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 pitchFamily="34" charset="0"/>
              <a:buChar char="•"/>
            </a:pPr>
            <a:r>
              <a:rPr lang="fr-FR" b="1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Vaisseaux et nerf</a:t>
            </a: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deux artères thyroïdiennes supérieures et inférieures et une moyenne associées aux veines supérieures les lymphatiques et de très nombreux plexus sympathiques qui innervent la thyroïde</a:t>
            </a:r>
            <a:endParaRPr lang="fr-FR" sz="1050" u="none" strike="noStrike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3471"/>
          <p:cNvPicPr/>
          <p:nvPr/>
        </p:nvPicPr>
        <p:blipFill>
          <a:blip r:embed="rId3"/>
          <a:stretch>
            <a:fillRect/>
          </a:stretch>
        </p:blipFill>
        <p:spPr>
          <a:xfrm>
            <a:off x="7842631" y="2164864"/>
            <a:ext cx="4105275" cy="4355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48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Physiologie :</a:t>
            </a:r>
            <a:endParaRPr lang="fr-FR" sz="3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fontAlgn="base"/>
            <a:r>
              <a:rPr lang="fr-FR" b="1" dirty="0"/>
              <a:t>Iode 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les hormones thyroïdiennes sont fabriquées à partir de l’iode minéral </a:t>
            </a:r>
          </a:p>
          <a:p>
            <a:pPr marL="0" indent="0">
              <a:buNone/>
            </a:pPr>
            <a:r>
              <a:rPr lang="fr-FR" dirty="0"/>
              <a:t>trouvé dans l’alimentation et les eaux de boisson. </a:t>
            </a:r>
            <a:endParaRPr lang="fr-FR" dirty="0" smtClean="0"/>
          </a:p>
          <a:p>
            <a:pPr marL="0" indent="0">
              <a:buNone/>
            </a:pPr>
            <a:r>
              <a:rPr lang="fr-FR" b="1" dirty="0" smtClean="0"/>
              <a:t>Synthèse </a:t>
            </a:r>
            <a:r>
              <a:rPr lang="fr-FR" b="1" dirty="0"/>
              <a:t>des hormones thyroïdiennes                                                    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-l’iode est captée par les cellules thyroïdiennes                                     </a:t>
            </a: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-</a:t>
            </a:r>
            <a:r>
              <a:rPr lang="fr-FR" dirty="0"/>
              <a:t>oxydée pour pouvoir être utilisées puis fixé sur des acides aminés :les tyrosines de la thyroglobuline </a:t>
            </a:r>
          </a:p>
          <a:p>
            <a:pPr marL="0" indent="0">
              <a:buNone/>
            </a:pPr>
            <a:r>
              <a:rPr lang="fr-FR" dirty="0"/>
              <a:t>-les </a:t>
            </a:r>
            <a:r>
              <a:rPr lang="fr-FR" dirty="0" err="1"/>
              <a:t>thyrosines</a:t>
            </a:r>
            <a:r>
              <a:rPr lang="fr-FR" dirty="0"/>
              <a:t> sont couplées pour former les hormones thyroïdiennes ou thyronines</a:t>
            </a:r>
          </a:p>
          <a:p>
            <a:pPr marL="0" lvl="0" indent="0" fontAlgn="base">
              <a:buNone/>
            </a:pPr>
            <a:r>
              <a:rPr lang="fr-FR" dirty="0"/>
              <a:t>Il existe </a:t>
            </a:r>
            <a:r>
              <a:rPr lang="fr-FR" b="1" dirty="0"/>
              <a:t>2 type d’hormone thyroïdienne                                                       </a:t>
            </a:r>
            <a:endParaRPr lang="fr-FR" b="1" dirty="0" smtClean="0"/>
          </a:p>
          <a:p>
            <a:pPr marL="0" lvl="0" indent="0" fontAlgn="base">
              <a:buNone/>
            </a:pPr>
            <a:r>
              <a:rPr lang="fr-FR" b="1" dirty="0" smtClean="0"/>
              <a:t> </a:t>
            </a:r>
            <a:r>
              <a:rPr lang="fr-FR" dirty="0"/>
              <a:t>-la </a:t>
            </a:r>
            <a:r>
              <a:rPr lang="fr-FR" dirty="0" err="1"/>
              <a:t>tetra</a:t>
            </a:r>
            <a:r>
              <a:rPr lang="fr-FR" dirty="0"/>
              <a:t> </a:t>
            </a:r>
            <a:r>
              <a:rPr lang="fr-FR" dirty="0" err="1"/>
              <a:t>iodothyronine</a:t>
            </a:r>
            <a:r>
              <a:rPr lang="fr-FR" dirty="0"/>
              <a:t> ou </a:t>
            </a:r>
            <a:r>
              <a:rPr lang="fr-FR" b="1" dirty="0"/>
              <a:t>T4 </a:t>
            </a:r>
            <a:r>
              <a:rPr lang="fr-FR" dirty="0"/>
              <a:t>ou </a:t>
            </a:r>
            <a:r>
              <a:rPr lang="fr-FR" b="1" dirty="0"/>
              <a:t>thyroxine </a:t>
            </a:r>
            <a:r>
              <a:rPr lang="fr-FR" dirty="0"/>
              <a:t>qui contient 4 atome d’iode </a:t>
            </a:r>
            <a:r>
              <a:rPr lang="fr-FR" dirty="0" err="1"/>
              <a:t>sécrèrée</a:t>
            </a:r>
            <a:r>
              <a:rPr lang="fr-FR" dirty="0"/>
              <a:t> par les follicules </a:t>
            </a:r>
            <a:r>
              <a:rPr lang="fr-FR" dirty="0" err="1"/>
              <a:t>thyroidiens</a:t>
            </a:r>
            <a:r>
              <a:rPr lang="fr-FR" dirty="0"/>
              <a:t> en grande quantité mais  n’est pas immédiatement active</a:t>
            </a:r>
          </a:p>
          <a:p>
            <a:pPr marL="0" lvl="0" indent="0" fontAlgn="base">
              <a:buNone/>
            </a:pPr>
            <a:r>
              <a:rPr lang="fr-FR" dirty="0"/>
              <a:t>-la </a:t>
            </a:r>
            <a:r>
              <a:rPr lang="fr-FR" dirty="0" err="1"/>
              <a:t>triiodothyronine</a:t>
            </a:r>
            <a:r>
              <a:rPr lang="fr-FR" dirty="0"/>
              <a:t> ou </a:t>
            </a:r>
            <a:r>
              <a:rPr lang="fr-FR" b="1" dirty="0"/>
              <a:t>T3 </a:t>
            </a:r>
            <a:r>
              <a:rPr lang="fr-FR" dirty="0"/>
              <a:t>qui contient 3 atomes d’iode </a:t>
            </a:r>
            <a:r>
              <a:rPr lang="fr-FR" dirty="0" err="1"/>
              <a:t>sécrètée</a:t>
            </a:r>
            <a:r>
              <a:rPr lang="fr-FR" dirty="0"/>
              <a:t> par les follicules et formée dans </a:t>
            </a:r>
            <a:r>
              <a:rPr lang="fr-FR" b="1" dirty="0"/>
              <a:t>les tissus cibles </a:t>
            </a:r>
            <a:r>
              <a:rPr lang="fr-FR" dirty="0"/>
              <a:t>à partir de la thyroxine c’est l’hormone active sur les tissus.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1747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Actions biologiques : </a:t>
            </a:r>
            <a:endParaRPr lang="fr-FR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fr-FR" dirty="0" smtClean="0">
                <a:solidFill>
                  <a:srgbClr val="FF0000"/>
                </a:solidFill>
              </a:rPr>
              <a:t>Actions </a:t>
            </a:r>
            <a:r>
              <a:rPr lang="fr-FR" dirty="0">
                <a:solidFill>
                  <a:srgbClr val="FF0000"/>
                </a:solidFill>
              </a:rPr>
              <a:t>métaboliques</a:t>
            </a:r>
          </a:p>
          <a:p>
            <a:pPr marL="0" indent="0">
              <a:buNone/>
            </a:pPr>
            <a:r>
              <a:rPr lang="fr-FR" dirty="0" smtClean="0"/>
              <a:t>-Augmentation </a:t>
            </a:r>
            <a:r>
              <a:rPr lang="fr-FR" dirty="0"/>
              <a:t>du métabolisme de base (dépense énergétique de repos) </a:t>
            </a: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-</a:t>
            </a:r>
            <a:r>
              <a:rPr lang="fr-FR" dirty="0"/>
              <a:t>Accélération des différents métabolismes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dirty="0" smtClean="0">
                <a:solidFill>
                  <a:srgbClr val="FF0000"/>
                </a:solidFill>
              </a:rPr>
              <a:t>Actions </a:t>
            </a:r>
            <a:r>
              <a:rPr lang="fr-FR" dirty="0">
                <a:solidFill>
                  <a:srgbClr val="FF0000"/>
                </a:solidFill>
              </a:rPr>
              <a:t>cardiovasculaires</a:t>
            </a:r>
          </a:p>
          <a:p>
            <a:r>
              <a:rPr lang="fr-FR" dirty="0"/>
              <a:t>Augmentation fréquence et débit </a:t>
            </a:r>
            <a:endParaRPr lang="fr-FR" dirty="0" smtClean="0"/>
          </a:p>
          <a:p>
            <a:r>
              <a:rPr lang="fr-FR" dirty="0" smtClean="0"/>
              <a:t>Augmentation </a:t>
            </a:r>
            <a:r>
              <a:rPr lang="fr-FR" dirty="0"/>
              <a:t>de la </a:t>
            </a:r>
            <a:r>
              <a:rPr lang="fr-FR" dirty="0" smtClean="0"/>
              <a:t>vigilance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dirty="0" smtClean="0"/>
              <a:t> </a:t>
            </a:r>
            <a:r>
              <a:rPr lang="fr-FR" dirty="0"/>
              <a:t>Accélération de la motricité </a:t>
            </a:r>
            <a:r>
              <a:rPr lang="fr-FR" dirty="0" smtClean="0"/>
              <a:t>digestive (transit</a:t>
            </a:r>
            <a:r>
              <a:rPr lang="fr-FR" dirty="0"/>
              <a:t>) </a:t>
            </a:r>
            <a:endParaRPr lang="fr-FR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fr-FR" dirty="0" smtClean="0">
                <a:solidFill>
                  <a:srgbClr val="FF0000"/>
                </a:solidFill>
              </a:rPr>
              <a:t>Actions </a:t>
            </a:r>
            <a:r>
              <a:rPr lang="fr-FR" dirty="0">
                <a:solidFill>
                  <a:srgbClr val="FF0000"/>
                </a:solidFill>
              </a:rPr>
              <a:t>sur la croissance et le développement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dirty="0"/>
              <a:t>Maturation osseuse – développement </a:t>
            </a:r>
            <a:r>
              <a:rPr lang="fr-FR" dirty="0">
                <a:solidFill>
                  <a:srgbClr val="FF0000"/>
                </a:solidFill>
              </a:rPr>
              <a:t>du système nerveux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698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910" y="373487"/>
            <a:ext cx="11237890" cy="1317201"/>
          </a:xfrm>
        </p:spPr>
        <p:txBody>
          <a:bodyPr>
            <a:normAutofit/>
          </a:bodyPr>
          <a:lstStyle/>
          <a:p>
            <a:r>
              <a:rPr lang="fr-FR" sz="32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Régulation de la sécrétion des hormones thyroïdiennes :</a:t>
            </a:r>
            <a:endParaRPr lang="fr-FR" sz="32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TRH = - libérée par l’hypothalamus</a:t>
            </a:r>
            <a:endParaRPr lang="fr-FR" sz="1200" dirty="0"/>
          </a:p>
          <a:p>
            <a:pPr lvl="1" fontAlgn="base"/>
            <a:r>
              <a:rPr lang="fr-FR" dirty="0"/>
              <a:t>stimule sécrétion et synthèse de TSH</a:t>
            </a:r>
            <a:endParaRPr lang="fr-FR" sz="1100" dirty="0"/>
          </a:p>
          <a:p>
            <a:r>
              <a:rPr lang="fr-FR" dirty="0"/>
              <a:t>TSH = - Sécrétée par l’hypophyse antérieure</a:t>
            </a:r>
            <a:endParaRPr lang="fr-FR" sz="1200" dirty="0"/>
          </a:p>
          <a:p>
            <a:pPr lvl="1" fontAlgn="base"/>
            <a:r>
              <a:rPr lang="fr-FR" dirty="0"/>
              <a:t>Augmente la résorption intestinale d’Iode</a:t>
            </a:r>
            <a:endParaRPr lang="fr-FR" sz="1100" dirty="0"/>
          </a:p>
          <a:p>
            <a:pPr lvl="1" fontAlgn="base"/>
            <a:r>
              <a:rPr lang="fr-FR" dirty="0"/>
              <a:t>Augmente la synthèse d’hormones thyroïdiennes</a:t>
            </a:r>
            <a:endParaRPr lang="fr-FR" sz="1100" dirty="0"/>
          </a:p>
          <a:p>
            <a:pPr lvl="1" fontAlgn="base"/>
            <a:r>
              <a:rPr lang="fr-FR" dirty="0"/>
              <a:t>Augmente la mobilisation des réserves de T3 et T4 - Si produite de façon continue =&gt; hypertrophie de la thyroïde</a:t>
            </a:r>
            <a:endParaRPr lang="fr-FR" sz="1100" dirty="0"/>
          </a:p>
          <a:p>
            <a:r>
              <a:rPr lang="fr-FR" dirty="0"/>
              <a:t>Le taux d’hormone libre circulant va régler l’activité de la thyroïde = autorégulation</a:t>
            </a:r>
            <a:endParaRPr lang="fr-FR" sz="1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9352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Axe thyréotrope:</a:t>
            </a:r>
            <a:endParaRPr lang="fr-FR" sz="2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14089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18021" y="1799867"/>
            <a:ext cx="3239565" cy="43513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6770" y="1944710"/>
            <a:ext cx="6366458" cy="2775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227965" lvl="0" indent="-342900" fontAlgn="base">
              <a:lnSpc>
                <a:spcPct val="102000"/>
              </a:lnSpc>
              <a:spcAft>
                <a:spcPts val="107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taux d’hormones thyroïdienne est très constant dans le plasma régulé par le système </a:t>
            </a:r>
            <a:r>
              <a:rPr lang="fr-FR" u="none" strike="noStrike" dirty="0" err="1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hypothalamo</a:t>
            </a: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hypophysaire</a:t>
            </a:r>
            <a:endParaRPr lang="fr-FR" sz="1050" u="none" strike="noStrike" dirty="0" smtClean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227965" lvl="0" indent="-342900" fontAlgn="base">
              <a:lnSpc>
                <a:spcPct val="102000"/>
              </a:lnSpc>
              <a:spcAft>
                <a:spcPts val="107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TSH hypophysaire stimule la glande thyroïde. Elle est stimulée si le taux d’hormones thyroïdienne diminue et est freiné si ce taux augmente (</a:t>
            </a:r>
            <a:r>
              <a:rPr lang="fr-FR" b="1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rétro inhibition</a:t>
            </a: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fr-FR" sz="1050" u="none" strike="noStrike" dirty="0" smtClean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227965" lvl="0" indent="-342900" fontAlgn="base">
              <a:lnSpc>
                <a:spcPct val="102000"/>
              </a:lnSpc>
              <a:spcAft>
                <a:spcPts val="107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L’hypothalamus produit la TRH qui stimule la TSH</a:t>
            </a:r>
            <a:endParaRPr lang="fr-FR" sz="1050" u="none" strike="noStrike" dirty="0" smtClean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227965" lvl="0" indent="-342900" fontAlgn="base">
              <a:lnSpc>
                <a:spcPct val="102000"/>
              </a:lnSpc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fr-FR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Stimulation si besoin d’énergie ex: croissance , grossesse, froid prolongé</a:t>
            </a:r>
            <a:endParaRPr lang="fr-FR" sz="1050" u="none" strike="noStrike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2665927" y="5370490"/>
            <a:ext cx="4314422" cy="463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Hormone Active : FT3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964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C’est quoi une hormone?</a:t>
            </a:r>
            <a:endParaRPr lang="fr-FR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9259" y="1506828"/>
            <a:ext cx="10636876" cy="4535198"/>
          </a:xfrm>
        </p:spPr>
        <p:txBody>
          <a:bodyPr>
            <a:normAutofit lnSpcReduction="10000"/>
          </a:bodyPr>
          <a:lstStyle/>
          <a:p>
            <a:pPr algn="just"/>
            <a:r>
              <a:rPr lang="fr-FR" dirty="0" smtClean="0">
                <a:latin typeface="Comic Sans MS" panose="030F0702030302020204" pitchFamily="66" charset="0"/>
              </a:rPr>
              <a:t>messager chimique, </a:t>
            </a:r>
          </a:p>
          <a:p>
            <a:pPr algn="just"/>
            <a:r>
              <a:rPr lang="fr-FR" dirty="0" smtClean="0">
                <a:latin typeface="Comic Sans MS" panose="030F0702030302020204" pitchFamily="66" charset="0"/>
              </a:rPr>
              <a:t>sécrétée par des </a:t>
            </a:r>
            <a:r>
              <a:rPr lang="fr-FR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cellules endocrines</a:t>
            </a:r>
            <a:r>
              <a:rPr lang="fr-FR" dirty="0" smtClean="0">
                <a:latin typeface="Comic Sans MS" panose="030F0702030302020204" pitchFamily="66" charset="0"/>
              </a:rPr>
              <a:t>, regroupées </a:t>
            </a:r>
            <a:r>
              <a:rPr lang="fr-FR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en glandes endocrines </a:t>
            </a:r>
            <a:r>
              <a:rPr lang="fr-FR" dirty="0" smtClean="0">
                <a:latin typeface="Comic Sans MS" panose="030F0702030302020204" pitchFamily="66" charset="0"/>
              </a:rPr>
              <a:t>richement vascularisées </a:t>
            </a:r>
          </a:p>
          <a:p>
            <a:pPr algn="just"/>
            <a:r>
              <a:rPr lang="fr-FR" dirty="0" smtClean="0">
                <a:latin typeface="Comic Sans MS" panose="030F0702030302020204" pitchFamily="66" charset="0"/>
              </a:rPr>
              <a:t>libération dans le sang et action à distance sur tissus ou </a:t>
            </a:r>
            <a:r>
              <a:rPr lang="fr-FR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organes cibles </a:t>
            </a:r>
          </a:p>
          <a:p>
            <a:pPr lvl="0" algn="just" fontAlgn="base"/>
            <a:r>
              <a:rPr lang="fr-FR" dirty="0" smtClean="0">
                <a:latin typeface="Comic Sans MS" panose="030F0702030302020204" pitchFamily="66" charset="0"/>
              </a:rPr>
              <a:t>En </a:t>
            </a:r>
            <a:r>
              <a:rPr lang="fr-FR" dirty="0">
                <a:latin typeface="Comic Sans MS" panose="030F0702030302020204" pitchFamily="66" charset="0"/>
              </a:rPr>
              <a:t>fonction de sa nature chimique elle agit sur les </a:t>
            </a:r>
            <a:r>
              <a:rPr lang="fr-FR" b="1" dirty="0">
                <a:solidFill>
                  <a:srgbClr val="0070C0"/>
                </a:solidFill>
                <a:latin typeface="Comic Sans MS" panose="030F0702030302020204" pitchFamily="66" charset="0"/>
              </a:rPr>
              <a:t>récepteurs</a:t>
            </a:r>
            <a:r>
              <a:rPr lang="fr-FR" b="1" dirty="0">
                <a:latin typeface="Comic Sans MS" panose="030F0702030302020204" pitchFamily="66" charset="0"/>
              </a:rPr>
              <a:t> </a:t>
            </a:r>
            <a:r>
              <a:rPr lang="fr-FR" dirty="0">
                <a:latin typeface="Comic Sans MS" panose="030F0702030302020204" pitchFamily="66" charset="0"/>
              </a:rPr>
              <a:t>spécifiques de la cellule cible provoquant une séquence d’événements biochimique conduisant à une réponse spécifique. </a:t>
            </a:r>
          </a:p>
          <a:p>
            <a:pPr lvl="0" algn="just" fontAlgn="base"/>
            <a:r>
              <a:rPr lang="fr-FR" dirty="0" smtClean="0">
                <a:latin typeface="Comic Sans MS" panose="030F0702030302020204" pitchFamily="66" charset="0"/>
              </a:rPr>
              <a:t>Seules </a:t>
            </a:r>
            <a:r>
              <a:rPr lang="fr-FR" dirty="0">
                <a:latin typeface="Comic Sans MS" panose="030F0702030302020204" pitchFamily="66" charset="0"/>
              </a:rPr>
              <a:t>les cellules cibles qui contiennent des récepteurs sont sensibles aux hormones.</a:t>
            </a:r>
          </a:p>
          <a:p>
            <a:pPr algn="just"/>
            <a:endParaRPr lang="fr-FR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24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Sémiologie thyroïdienne: </a:t>
            </a:r>
            <a:endParaRPr lang="fr-FR" sz="36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fontAlgn="base"/>
            <a:r>
              <a:rPr lang="fr-FR" b="1" dirty="0"/>
              <a:t>L'examen clinique </a:t>
            </a:r>
            <a:r>
              <a:rPr lang="fr-FR" dirty="0"/>
              <a:t>La thyroïde est la seule glande endocrine accessible à l'inspection et à la palpation. </a:t>
            </a:r>
          </a:p>
          <a:p>
            <a:r>
              <a:rPr lang="fr-FR" dirty="0" smtClean="0"/>
              <a:t> </a:t>
            </a:r>
            <a:r>
              <a:rPr lang="fr-FR" b="1" dirty="0"/>
              <a:t>Techniques de l'examen </a:t>
            </a:r>
            <a:r>
              <a:rPr lang="fr-FR" dirty="0"/>
              <a:t>: (palpation combinée à l'inspection) </a:t>
            </a:r>
          </a:p>
          <a:p>
            <a:pPr marL="0" indent="0">
              <a:buNone/>
            </a:pPr>
            <a:r>
              <a:rPr lang="fr-FR" dirty="0"/>
              <a:t>— De face : on pratique la palpation de l'isthme et des lobes en faisant fléchir et incliner la tête du sujet vers le côté examiné; cette palpation se fait au repos puis pendant un mouvement de déglutition en faisant boire le sujet à petites gorgées </a:t>
            </a:r>
            <a:r>
              <a:rPr lang="fr-FR" dirty="0">
                <a:solidFill>
                  <a:srgbClr val="FF0000"/>
                </a:solidFill>
              </a:rPr>
              <a:t>: la thyroïde est mobile avec les mouvements de déglutition. </a:t>
            </a:r>
          </a:p>
          <a:p>
            <a:r>
              <a:rPr lang="fr-FR" dirty="0"/>
              <a:t>On cherche: une augmentation de volume ou un nodule, l'existence d'un frémissement ou l'existence d'adénopathies cervicales associées. </a:t>
            </a:r>
          </a:p>
          <a:p>
            <a:r>
              <a:rPr lang="fr-FR" dirty="0"/>
              <a:t>En se plaçant derrière le sujet (même technique ) </a:t>
            </a:r>
          </a:p>
          <a:p>
            <a:pPr marL="0" indent="0">
              <a:buNone/>
            </a:pPr>
            <a:r>
              <a:rPr lang="fr-FR" dirty="0"/>
              <a:t>— L'auscultation recherche un souffle au niveau de la thyroïde.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5472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2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7894" y="824247"/>
            <a:ext cx="7881870" cy="476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476518"/>
            <a:ext cx="10739907" cy="5700445"/>
          </a:xfrm>
        </p:spPr>
        <p:txBody>
          <a:bodyPr>
            <a:normAutofit fontScale="70000" lnSpcReduction="20000"/>
          </a:bodyPr>
          <a:lstStyle/>
          <a:p>
            <a:r>
              <a:rPr lang="fr-FR" sz="3400" b="1" dirty="0">
                <a:latin typeface="Comic Sans MS" panose="030F0702030302020204" pitchFamily="66" charset="0"/>
              </a:rPr>
              <a:t>A l'état normal : </a:t>
            </a:r>
            <a:r>
              <a:rPr lang="fr-FR" sz="3400" dirty="0">
                <a:latin typeface="Comic Sans MS" panose="030F0702030302020204" pitchFamily="66" charset="0"/>
              </a:rPr>
              <a:t>le corps thyroïde est à peine perceptible à la palpation. </a:t>
            </a:r>
          </a:p>
          <a:p>
            <a:pPr marL="0" indent="0">
              <a:buNone/>
            </a:pPr>
            <a:r>
              <a:rPr lang="fr-FR" sz="3400" dirty="0" smtClean="0">
                <a:latin typeface="Comic Sans MS" panose="030F0702030302020204" pitchFamily="66" charset="0"/>
              </a:rPr>
              <a:t>Les </a:t>
            </a:r>
            <a:r>
              <a:rPr lang="fr-FR" sz="3400" dirty="0">
                <a:latin typeface="Comic Sans MS" panose="030F0702030302020204" pitchFamily="66" charset="0"/>
              </a:rPr>
              <a:t>anomalies du corps thyroïde peuvent être morphologiques ou fonctionnelles</a:t>
            </a:r>
            <a:r>
              <a:rPr lang="fr-FR" sz="3400" b="1" dirty="0">
                <a:latin typeface="Comic Sans MS" panose="030F0702030302020204" pitchFamily="66" charset="0"/>
              </a:rPr>
              <a:t>. </a:t>
            </a:r>
            <a:endParaRPr lang="fr-FR" sz="3400" dirty="0">
              <a:latin typeface="Comic Sans MS" panose="030F0702030302020204" pitchFamily="66" charset="0"/>
            </a:endParaRPr>
          </a:p>
          <a:p>
            <a:r>
              <a:rPr lang="fr-FR" sz="3400" b="1" dirty="0">
                <a:latin typeface="Comic Sans MS" panose="030F0702030302020204" pitchFamily="66" charset="0"/>
              </a:rPr>
              <a:t>a) </a:t>
            </a:r>
            <a:r>
              <a:rPr lang="fr-FR" sz="3400" b="1" i="1" dirty="0">
                <a:latin typeface="Comic Sans MS" panose="030F0702030302020204" pitchFamily="66" charset="0"/>
              </a:rPr>
              <a:t>Les anomalies morphologiques </a:t>
            </a:r>
            <a:r>
              <a:rPr lang="fr-FR" sz="3400" dirty="0">
                <a:solidFill>
                  <a:srgbClr val="FF0000"/>
                </a:solidFill>
                <a:latin typeface="Comic Sans MS" panose="030F0702030302020204" pitchFamily="66" charset="0"/>
              </a:rPr>
              <a:t>sont le goitre et le cancer.  </a:t>
            </a:r>
          </a:p>
          <a:p>
            <a:r>
              <a:rPr lang="fr-FR" sz="34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Le goitre : </a:t>
            </a:r>
            <a:r>
              <a:rPr lang="fr-FR" sz="3400" dirty="0">
                <a:latin typeface="Comic Sans MS" panose="030F0702030302020204" pitchFamily="66" charset="0"/>
              </a:rPr>
              <a:t>on appelle goitre une augmentation de </a:t>
            </a:r>
            <a:r>
              <a:rPr lang="fr-FR" sz="3400" dirty="0" smtClean="0">
                <a:latin typeface="Comic Sans MS" panose="030F0702030302020204" pitchFamily="66" charset="0"/>
              </a:rPr>
              <a:t>volume </a:t>
            </a:r>
            <a:r>
              <a:rPr lang="fr-FR" sz="3400" dirty="0">
                <a:latin typeface="Comic Sans MS" panose="030F0702030302020204" pitchFamily="66" charset="0"/>
              </a:rPr>
              <a:t>de la thyroïde, il existe plusieurs types de goitre : </a:t>
            </a:r>
          </a:p>
          <a:p>
            <a:r>
              <a:rPr lang="fr-FR" sz="3400" dirty="0">
                <a:latin typeface="Comic Sans MS" panose="030F0702030302020204" pitchFamily="66" charset="0"/>
              </a:rPr>
              <a:t>— </a:t>
            </a:r>
            <a:r>
              <a:rPr lang="fr-FR" sz="3400" i="1" dirty="0">
                <a:latin typeface="Comic Sans MS" panose="030F0702030302020204" pitchFamily="66" charset="0"/>
              </a:rPr>
              <a:t>Le goitre simple : </a:t>
            </a:r>
            <a:r>
              <a:rPr lang="fr-FR" sz="3400" dirty="0">
                <a:latin typeface="Comic Sans MS" panose="030F0702030302020204" pitchFamily="66" charset="0"/>
              </a:rPr>
              <a:t>augmentation de volume de la thyroïde qui n'est ni inflammatoire, ni cancéreuse, ni accompagnée de signes de </a:t>
            </a:r>
            <a:r>
              <a:rPr lang="fr-FR" sz="3400" dirty="0" err="1">
                <a:latin typeface="Comic Sans MS" panose="030F0702030302020204" pitchFamily="66" charset="0"/>
              </a:rPr>
              <a:t>dysthyroïdie</a:t>
            </a:r>
            <a:r>
              <a:rPr lang="fr-FR" sz="3400" dirty="0">
                <a:latin typeface="Comic Sans MS" panose="030F0702030302020204" pitchFamily="66" charset="0"/>
              </a:rPr>
              <a:t> </a:t>
            </a:r>
            <a:r>
              <a:rPr lang="fr-FR" sz="3400" dirty="0" smtClean="0">
                <a:latin typeface="Comic Sans MS" panose="030F0702030302020204" pitchFamily="66" charset="0"/>
              </a:rPr>
              <a:t>· </a:t>
            </a:r>
            <a:r>
              <a:rPr lang="fr-FR" sz="3400" i="1" dirty="0">
                <a:latin typeface="Comic Sans MS" panose="030F0702030302020204" pitchFamily="66" charset="0"/>
              </a:rPr>
              <a:t>Le goitre simple diffus : </a:t>
            </a:r>
            <a:r>
              <a:rPr lang="fr-FR" sz="3400" dirty="0">
                <a:latin typeface="Comic Sans MS" panose="030F0702030302020204" pitchFamily="66" charset="0"/>
              </a:rPr>
              <a:t>selon son volume.  </a:t>
            </a:r>
          </a:p>
          <a:p>
            <a:r>
              <a:rPr lang="fr-FR" sz="3400" dirty="0">
                <a:latin typeface="Comic Sans MS" panose="030F0702030302020204" pitchFamily="66" charset="0"/>
              </a:rPr>
              <a:t>Type 1 : seulement palpable.  </a:t>
            </a:r>
          </a:p>
          <a:p>
            <a:r>
              <a:rPr lang="fr-FR" sz="3400" dirty="0">
                <a:latin typeface="Comic Sans MS" panose="030F0702030302020204" pitchFamily="66" charset="0"/>
              </a:rPr>
              <a:t>Type 2 : visible à l’inspection.  </a:t>
            </a:r>
          </a:p>
          <a:p>
            <a:r>
              <a:rPr lang="fr-FR" sz="3400" dirty="0">
                <a:latin typeface="Comic Sans MS" panose="030F0702030302020204" pitchFamily="66" charset="0"/>
              </a:rPr>
              <a:t>Type 3 : énorme goitre </a:t>
            </a:r>
            <a:r>
              <a:rPr lang="fr-FR" sz="3400" dirty="0" smtClean="0">
                <a:latin typeface="Comic Sans MS" panose="030F0702030302020204" pitchFamily="66" charset="0"/>
              </a:rPr>
              <a:t>. </a:t>
            </a:r>
            <a:endParaRPr lang="fr-FR" sz="3400" dirty="0">
              <a:latin typeface="Comic Sans MS" panose="030F0702030302020204" pitchFamily="66" charset="0"/>
            </a:endParaRPr>
          </a:p>
          <a:p>
            <a:r>
              <a:rPr lang="fr-FR" sz="3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fr-FR" sz="34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Le goitre nodulaire </a:t>
            </a:r>
            <a:r>
              <a:rPr lang="fr-FR" sz="3400" i="1" dirty="0">
                <a:latin typeface="Comic Sans MS" panose="030F0702030302020204" pitchFamily="66" charset="0"/>
              </a:rPr>
              <a:t>: </a:t>
            </a:r>
            <a:r>
              <a:rPr lang="fr-FR" sz="3400" dirty="0">
                <a:latin typeface="Comic Sans MS" panose="030F0702030302020204" pitchFamily="66" charset="0"/>
              </a:rPr>
              <a:t>le plus souvent nodule unique (lobes ou isthme). </a:t>
            </a:r>
          </a:p>
          <a:p>
            <a:r>
              <a:rPr lang="fr-FR" sz="3400" dirty="0">
                <a:latin typeface="Comic Sans MS" panose="030F0702030302020204" pitchFamily="66" charset="0"/>
              </a:rPr>
              <a:t>— </a:t>
            </a:r>
            <a:r>
              <a:rPr lang="fr-FR" sz="3400" i="1" dirty="0">
                <a:latin typeface="Comic Sans MS" panose="030F0702030302020204" pitchFamily="66" charset="0"/>
              </a:rPr>
              <a:t>Le goitre avec dysfonctionnement thyroïdien.</a:t>
            </a:r>
            <a:r>
              <a:rPr lang="fr-FR" sz="3400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fr-FR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522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Goitre : </a:t>
            </a:r>
            <a:endParaRPr lang="fr-FR" sz="32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019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1100" y="1516532"/>
            <a:ext cx="912070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8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347730"/>
            <a:ext cx="10714149" cy="5829233"/>
          </a:xfrm>
        </p:spPr>
        <p:txBody>
          <a:bodyPr>
            <a:normAutofit lnSpcReduction="10000"/>
          </a:bodyPr>
          <a:lstStyle/>
          <a:p>
            <a:r>
              <a:rPr lang="fr-FR" b="1" i="1" dirty="0">
                <a:solidFill>
                  <a:srgbClr val="FF0000"/>
                </a:solidFill>
              </a:rPr>
              <a:t>Le syndrome </a:t>
            </a:r>
            <a:r>
              <a:rPr lang="fr-FR" b="1" i="1" dirty="0" smtClean="0">
                <a:solidFill>
                  <a:srgbClr val="FF0000"/>
                </a:solidFill>
              </a:rPr>
              <a:t>d’hyperthyroïdie</a:t>
            </a:r>
            <a:r>
              <a:rPr lang="fr-FR" b="1" i="1" dirty="0">
                <a:solidFill>
                  <a:srgbClr val="FF0000"/>
                </a:solidFill>
              </a:rPr>
              <a:t> 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  <a:r>
              <a:rPr lang="fr-FR" dirty="0"/>
              <a:t>est caractérisé par les signes suivants : </a:t>
            </a:r>
          </a:p>
          <a:p>
            <a:pPr marL="0" indent="0">
              <a:buNone/>
            </a:pPr>
            <a:r>
              <a:rPr lang="fr-FR" dirty="0"/>
              <a:t>— un goitre avec signes d'hyper vascularisation : à </a:t>
            </a:r>
            <a:r>
              <a:rPr lang="fr-FR" i="1" dirty="0"/>
              <a:t>la palpation on </a:t>
            </a:r>
            <a:r>
              <a:rPr lang="fr-FR" dirty="0"/>
              <a:t>retrouve un frémissement : (</a:t>
            </a:r>
            <a:r>
              <a:rPr lang="fr-FR" dirty="0" err="1"/>
              <a:t>thrill</a:t>
            </a:r>
            <a:r>
              <a:rPr lang="fr-FR" dirty="0"/>
              <a:t>); à </a:t>
            </a:r>
            <a:r>
              <a:rPr lang="fr-FR" i="1" dirty="0"/>
              <a:t>l'auscultation </a:t>
            </a:r>
            <a:r>
              <a:rPr lang="fr-FR" dirty="0"/>
              <a:t>un souffle systolique ou continu; </a:t>
            </a:r>
          </a:p>
          <a:p>
            <a:pPr marL="0" indent="0">
              <a:buNone/>
            </a:pPr>
            <a:r>
              <a:rPr lang="fr-FR" dirty="0"/>
              <a:t>— une exophtalmie : protrusion des globes oculaires; </a:t>
            </a:r>
          </a:p>
          <a:p>
            <a:pPr marL="0" indent="0">
              <a:buNone/>
            </a:pPr>
            <a:r>
              <a:rPr lang="fr-FR" dirty="0"/>
              <a:t>— des signes de thyréotoxicose : tremblement, tachycardie, amaigrissement et hypersudation. </a:t>
            </a:r>
          </a:p>
          <a:p>
            <a:r>
              <a:rPr lang="fr-FR" dirty="0" smtClean="0"/>
              <a:t> </a:t>
            </a:r>
            <a:r>
              <a:rPr lang="fr-FR" b="1" i="1" dirty="0">
                <a:solidFill>
                  <a:srgbClr val="0070C0"/>
                </a:solidFill>
              </a:rPr>
              <a:t>Le syndrome d'hypothyroïdie </a:t>
            </a:r>
            <a:r>
              <a:rPr lang="fr-FR" dirty="0" smtClean="0"/>
              <a:t> </a:t>
            </a:r>
            <a:r>
              <a:rPr lang="fr-FR" dirty="0"/>
              <a:t>comporte les signes suivants : </a:t>
            </a:r>
          </a:p>
          <a:p>
            <a:pPr marL="0" indent="0">
              <a:buNone/>
            </a:pPr>
            <a:r>
              <a:rPr lang="fr-FR" dirty="0"/>
              <a:t>— un myxœdème : qui est une infiltration cutanée pseudo-</a:t>
            </a:r>
            <a:r>
              <a:rPr lang="fr-FR" dirty="0" err="1"/>
              <a:t>oedémateuse</a:t>
            </a:r>
            <a:r>
              <a:rPr lang="fr-FR" dirty="0"/>
              <a:t> (par une substance </a:t>
            </a:r>
            <a:r>
              <a:rPr lang="fr-FR" dirty="0" err="1"/>
              <a:t>mucopolysaccharidique</a:t>
            </a:r>
            <a:r>
              <a:rPr lang="fr-FR" dirty="0"/>
              <a:t>), avec troubles des phanères (poils, cheveux, </a:t>
            </a:r>
            <a:r>
              <a:rPr lang="fr-FR" dirty="0" err="1"/>
              <a:t>ongles,dents</a:t>
            </a:r>
            <a:r>
              <a:rPr lang="fr-FR" dirty="0"/>
              <a:t>); </a:t>
            </a:r>
          </a:p>
          <a:p>
            <a:pPr marL="0" indent="0">
              <a:buNone/>
            </a:pPr>
            <a:r>
              <a:rPr lang="fr-FR" dirty="0"/>
              <a:t>— une bradycardie; </a:t>
            </a:r>
          </a:p>
          <a:p>
            <a:pPr marL="0" indent="0">
              <a:buNone/>
            </a:pPr>
            <a:r>
              <a:rPr lang="fr-FR" i="1" dirty="0"/>
              <a:t>— </a:t>
            </a:r>
            <a:r>
              <a:rPr lang="fr-FR" dirty="0"/>
              <a:t>un ralentissement des activités : physique, psychique, sexuelle. </a:t>
            </a:r>
          </a:p>
        </p:txBody>
      </p:sp>
    </p:spTree>
    <p:extLst>
      <p:ext uri="{BB962C8B-B14F-4D97-AF65-F5344CB8AC3E}">
        <p14:creationId xmlns:p14="http://schemas.microsoft.com/office/powerpoint/2010/main" val="108353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3138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9962" y="1864261"/>
            <a:ext cx="920782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58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Hypothyroïdie :</a:t>
            </a:r>
            <a:endParaRPr lang="fr-FR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06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94595" y="1690688"/>
            <a:ext cx="2840736" cy="3279648"/>
          </a:xfrm>
          <a:prstGeom prst="rect">
            <a:avLst/>
          </a:prstGeom>
        </p:spPr>
      </p:pic>
      <p:sp>
        <p:nvSpPr>
          <p:cNvPr id="5" name="Rectangle à coins arrondis 4"/>
          <p:cNvSpPr/>
          <p:nvPr/>
        </p:nvSpPr>
        <p:spPr>
          <a:xfrm>
            <a:off x="8783391" y="5125792"/>
            <a:ext cx="2158285" cy="6954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Hypothyroidie</a:t>
            </a:r>
            <a:r>
              <a:rPr lang="fr-FR" dirty="0" smtClean="0"/>
              <a:t> congénitale </a:t>
            </a:r>
            <a:endParaRPr lang="fr-FR" dirty="0"/>
          </a:p>
        </p:txBody>
      </p:sp>
      <p:sp>
        <p:nvSpPr>
          <p:cNvPr id="7" name="Flèche gauche 6"/>
          <p:cNvSpPr/>
          <p:nvPr/>
        </p:nvSpPr>
        <p:spPr>
          <a:xfrm>
            <a:off x="7250806" y="5299656"/>
            <a:ext cx="1339403" cy="3477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à coins arrondis 7"/>
          <p:cNvSpPr/>
          <p:nvPr/>
        </p:nvSpPr>
        <p:spPr>
          <a:xfrm>
            <a:off x="3142446" y="4812797"/>
            <a:ext cx="3915178" cy="13214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HYPO= sécrétion diminuée</a:t>
            </a:r>
          </a:p>
          <a:p>
            <a:pPr algn="ctr"/>
            <a:r>
              <a:rPr lang="fr-FR" dirty="0" smtClean="0"/>
              <a:t>Congénitale = à la naissance </a:t>
            </a:r>
            <a:endParaRPr lang="fr-FR" dirty="0"/>
          </a:p>
        </p:txBody>
      </p:sp>
      <p:sp>
        <p:nvSpPr>
          <p:cNvPr id="10" name="Flèche vers le haut 9"/>
          <p:cNvSpPr/>
          <p:nvPr/>
        </p:nvSpPr>
        <p:spPr>
          <a:xfrm>
            <a:off x="4456090" y="3709115"/>
            <a:ext cx="425003" cy="85000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3387144" y="1957589"/>
            <a:ext cx="3039414" cy="1372923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Retard mental ++++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648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7597" y="237422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r-FR" sz="3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LES glandes surrénales : </a:t>
            </a:r>
            <a:endParaRPr lang="fr-FR" sz="3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" name="Group 88241"/>
          <p:cNvGrpSpPr/>
          <p:nvPr/>
        </p:nvGrpSpPr>
        <p:grpSpPr>
          <a:xfrm>
            <a:off x="292229" y="3037010"/>
            <a:ext cx="2070735" cy="3457575"/>
            <a:chOff x="0" y="0"/>
            <a:chExt cx="2071116" cy="3457956"/>
          </a:xfrm>
        </p:grpSpPr>
        <p:sp>
          <p:nvSpPr>
            <p:cNvPr id="5" name="Shape 15316"/>
            <p:cNvSpPr/>
            <p:nvPr/>
          </p:nvSpPr>
          <p:spPr>
            <a:xfrm>
              <a:off x="0" y="678180"/>
              <a:ext cx="1840992" cy="2779776"/>
            </a:xfrm>
            <a:custGeom>
              <a:avLst/>
              <a:gdLst/>
              <a:ahLst/>
              <a:cxnLst/>
              <a:rect l="0" t="0" r="0" b="0"/>
              <a:pathLst>
                <a:path w="1840992" h="2779776">
                  <a:moveTo>
                    <a:pt x="1158240" y="3048"/>
                  </a:moveTo>
                  <a:cubicBezTo>
                    <a:pt x="1639824" y="19812"/>
                    <a:pt x="1804416" y="316992"/>
                    <a:pt x="1828800" y="588264"/>
                  </a:cubicBezTo>
                  <a:cubicBezTo>
                    <a:pt x="1840992" y="844296"/>
                    <a:pt x="1729740" y="987552"/>
                    <a:pt x="1673352" y="1069848"/>
                  </a:cubicBezTo>
                  <a:cubicBezTo>
                    <a:pt x="1610868" y="1152144"/>
                    <a:pt x="1557528" y="1292352"/>
                    <a:pt x="1565148" y="1424940"/>
                  </a:cubicBezTo>
                  <a:cubicBezTo>
                    <a:pt x="1569720" y="1556004"/>
                    <a:pt x="1610868" y="1606296"/>
                    <a:pt x="1659636" y="1741932"/>
                  </a:cubicBezTo>
                  <a:cubicBezTo>
                    <a:pt x="1705356" y="1877568"/>
                    <a:pt x="1688592" y="2141220"/>
                    <a:pt x="1656588" y="2281428"/>
                  </a:cubicBezTo>
                  <a:cubicBezTo>
                    <a:pt x="1610867" y="2465832"/>
                    <a:pt x="1466088" y="2659380"/>
                    <a:pt x="1149096" y="2709672"/>
                  </a:cubicBezTo>
                  <a:cubicBezTo>
                    <a:pt x="1117092" y="2714244"/>
                    <a:pt x="1083564" y="2717292"/>
                    <a:pt x="1050036" y="2717292"/>
                  </a:cubicBezTo>
                  <a:lnTo>
                    <a:pt x="1054608" y="2717292"/>
                  </a:lnTo>
                  <a:cubicBezTo>
                    <a:pt x="556260" y="2779776"/>
                    <a:pt x="275844" y="2313432"/>
                    <a:pt x="210312" y="2116836"/>
                  </a:cubicBezTo>
                  <a:cubicBezTo>
                    <a:pt x="198120" y="2071116"/>
                    <a:pt x="144780" y="1940052"/>
                    <a:pt x="106680" y="1844040"/>
                  </a:cubicBezTo>
                  <a:cubicBezTo>
                    <a:pt x="74676" y="1749552"/>
                    <a:pt x="0" y="1519428"/>
                    <a:pt x="74676" y="1165860"/>
                  </a:cubicBezTo>
                  <a:cubicBezTo>
                    <a:pt x="106680" y="996696"/>
                    <a:pt x="147828" y="880872"/>
                    <a:pt x="185928" y="806196"/>
                  </a:cubicBezTo>
                  <a:cubicBezTo>
                    <a:pt x="230124" y="723900"/>
                    <a:pt x="300228" y="576072"/>
                    <a:pt x="345948" y="477012"/>
                  </a:cubicBezTo>
                  <a:cubicBezTo>
                    <a:pt x="362712" y="435864"/>
                    <a:pt x="387096" y="387096"/>
                    <a:pt x="437388" y="321564"/>
                  </a:cubicBezTo>
                  <a:cubicBezTo>
                    <a:pt x="605028" y="86868"/>
                    <a:pt x="868680" y="0"/>
                    <a:pt x="1158240" y="3048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7F244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" name="Shape 15317"/>
            <p:cNvSpPr/>
            <p:nvPr/>
          </p:nvSpPr>
          <p:spPr>
            <a:xfrm>
              <a:off x="1559052" y="1748028"/>
              <a:ext cx="512064" cy="1606296"/>
            </a:xfrm>
            <a:custGeom>
              <a:avLst/>
              <a:gdLst/>
              <a:ahLst/>
              <a:cxnLst/>
              <a:rect l="0" t="0" r="0" b="0"/>
              <a:pathLst>
                <a:path w="512064" h="1606296">
                  <a:moveTo>
                    <a:pt x="106680" y="0"/>
                  </a:moveTo>
                  <a:cubicBezTo>
                    <a:pt x="111252" y="4572"/>
                    <a:pt x="111252" y="4572"/>
                    <a:pt x="111252" y="4572"/>
                  </a:cubicBezTo>
                  <a:cubicBezTo>
                    <a:pt x="301752" y="147828"/>
                    <a:pt x="480060" y="280416"/>
                    <a:pt x="496824" y="790956"/>
                  </a:cubicBezTo>
                  <a:cubicBezTo>
                    <a:pt x="512064" y="1342644"/>
                    <a:pt x="496824" y="1606296"/>
                    <a:pt x="496824" y="1606296"/>
                  </a:cubicBezTo>
                  <a:cubicBezTo>
                    <a:pt x="352044" y="1606296"/>
                    <a:pt x="352044" y="1606296"/>
                    <a:pt x="352044" y="1606296"/>
                  </a:cubicBezTo>
                  <a:cubicBezTo>
                    <a:pt x="352044" y="1405128"/>
                    <a:pt x="352044" y="1235964"/>
                    <a:pt x="309371" y="1013460"/>
                  </a:cubicBezTo>
                  <a:cubicBezTo>
                    <a:pt x="289559" y="914400"/>
                    <a:pt x="227076" y="807720"/>
                    <a:pt x="123444" y="798576"/>
                  </a:cubicBezTo>
                  <a:cubicBezTo>
                    <a:pt x="120396" y="749808"/>
                    <a:pt x="111252" y="704088"/>
                    <a:pt x="99060" y="670560"/>
                  </a:cubicBezTo>
                  <a:cubicBezTo>
                    <a:pt x="48768" y="534924"/>
                    <a:pt x="7620" y="486156"/>
                    <a:pt x="4572" y="353568"/>
                  </a:cubicBezTo>
                  <a:cubicBezTo>
                    <a:pt x="0" y="222504"/>
                    <a:pt x="48768" y="86868"/>
                    <a:pt x="106680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FDC27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7" name="Shape 15318"/>
            <p:cNvSpPr/>
            <p:nvPr/>
          </p:nvSpPr>
          <p:spPr>
            <a:xfrm>
              <a:off x="89916" y="727829"/>
              <a:ext cx="1080516" cy="1466731"/>
            </a:xfrm>
            <a:custGeom>
              <a:avLst/>
              <a:gdLst/>
              <a:ahLst/>
              <a:cxnLst/>
              <a:rect l="0" t="0" r="0" b="0"/>
              <a:pathLst>
                <a:path w="1080516" h="1466731">
                  <a:moveTo>
                    <a:pt x="978908" y="1572"/>
                  </a:moveTo>
                  <a:cubicBezTo>
                    <a:pt x="1013841" y="0"/>
                    <a:pt x="1047940" y="1595"/>
                    <a:pt x="1080516" y="6739"/>
                  </a:cubicBezTo>
                  <a:cubicBezTo>
                    <a:pt x="972312" y="15883"/>
                    <a:pt x="672084" y="134755"/>
                    <a:pt x="512064" y="361831"/>
                  </a:cubicBezTo>
                  <a:cubicBezTo>
                    <a:pt x="391668" y="530995"/>
                    <a:pt x="297180" y="732163"/>
                    <a:pt x="239268" y="843415"/>
                  </a:cubicBezTo>
                  <a:cubicBezTo>
                    <a:pt x="198120" y="896755"/>
                    <a:pt x="45720" y="1305187"/>
                    <a:pt x="21336" y="1466731"/>
                  </a:cubicBezTo>
                  <a:cubicBezTo>
                    <a:pt x="0" y="1186315"/>
                    <a:pt x="115824" y="872371"/>
                    <a:pt x="173736" y="765691"/>
                  </a:cubicBezTo>
                  <a:cubicBezTo>
                    <a:pt x="231648" y="659011"/>
                    <a:pt x="260604" y="584335"/>
                    <a:pt x="359664" y="369451"/>
                  </a:cubicBezTo>
                  <a:cubicBezTo>
                    <a:pt x="449008" y="178761"/>
                    <a:pt x="734377" y="12573"/>
                    <a:pt x="978908" y="1572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A45B6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8" name="Shape 15319"/>
            <p:cNvSpPr/>
            <p:nvPr/>
          </p:nvSpPr>
          <p:spPr>
            <a:xfrm>
              <a:off x="263652" y="734561"/>
              <a:ext cx="755660" cy="760483"/>
            </a:xfrm>
            <a:custGeom>
              <a:avLst/>
              <a:gdLst/>
              <a:ahLst/>
              <a:cxnLst/>
              <a:rect l="0" t="0" r="0" b="0"/>
              <a:pathLst>
                <a:path w="755660" h="760483">
                  <a:moveTo>
                    <a:pt x="755660" y="0"/>
                  </a:moveTo>
                  <a:lnTo>
                    <a:pt x="703183" y="9341"/>
                  </a:lnTo>
                  <a:cubicBezTo>
                    <a:pt x="490442" y="55633"/>
                    <a:pt x="267843" y="203080"/>
                    <a:pt x="193548" y="364243"/>
                  </a:cubicBezTo>
                  <a:cubicBezTo>
                    <a:pt x="193548" y="364243"/>
                    <a:pt x="193548" y="364243"/>
                    <a:pt x="99060" y="574555"/>
                  </a:cubicBezTo>
                  <a:cubicBezTo>
                    <a:pt x="60960" y="649231"/>
                    <a:pt x="33528" y="699523"/>
                    <a:pt x="0" y="760483"/>
                  </a:cubicBezTo>
                  <a:cubicBezTo>
                    <a:pt x="33528" y="699523"/>
                    <a:pt x="48768" y="644659"/>
                    <a:pt x="86868" y="566935"/>
                  </a:cubicBezTo>
                  <a:cubicBezTo>
                    <a:pt x="86868" y="566935"/>
                    <a:pt x="86868" y="566935"/>
                    <a:pt x="181356" y="359671"/>
                  </a:cubicBezTo>
                  <a:cubicBezTo>
                    <a:pt x="257937" y="189364"/>
                    <a:pt x="479393" y="49061"/>
                    <a:pt x="696563" y="6913"/>
                  </a:cubicBezTo>
                  <a:lnTo>
                    <a:pt x="75566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9" name="Shape 15320"/>
            <p:cNvSpPr/>
            <p:nvPr/>
          </p:nvSpPr>
          <p:spPr>
            <a:xfrm>
              <a:off x="1019312" y="734383"/>
              <a:ext cx="1520" cy="178"/>
            </a:xfrm>
            <a:custGeom>
              <a:avLst/>
              <a:gdLst/>
              <a:ahLst/>
              <a:cxnLst/>
              <a:rect l="0" t="0" r="0" b="0"/>
              <a:pathLst>
                <a:path w="1520" h="178">
                  <a:moveTo>
                    <a:pt x="1520" y="0"/>
                  </a:moveTo>
                  <a:lnTo>
                    <a:pt x="0" y="178"/>
                  </a:lnTo>
                  <a:lnTo>
                    <a:pt x="412" y="105"/>
                  </a:lnTo>
                  <a:lnTo>
                    <a:pt x="152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0" name="Shape 15321"/>
            <p:cNvSpPr/>
            <p:nvPr/>
          </p:nvSpPr>
          <p:spPr>
            <a:xfrm>
              <a:off x="1121749" y="729517"/>
              <a:ext cx="48683" cy="5051"/>
            </a:xfrm>
            <a:custGeom>
              <a:avLst/>
              <a:gdLst/>
              <a:ahLst/>
              <a:cxnLst/>
              <a:rect l="0" t="0" r="0" b="0"/>
              <a:pathLst>
                <a:path w="48683" h="5051">
                  <a:moveTo>
                    <a:pt x="322" y="0"/>
                  </a:moveTo>
                  <a:cubicBezTo>
                    <a:pt x="16816" y="813"/>
                    <a:pt x="32967" y="2479"/>
                    <a:pt x="48683" y="5051"/>
                  </a:cubicBezTo>
                  <a:lnTo>
                    <a:pt x="0" y="1"/>
                  </a:lnTo>
                  <a:lnTo>
                    <a:pt x="32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1" name="Shape 15322"/>
            <p:cNvSpPr/>
            <p:nvPr/>
          </p:nvSpPr>
          <p:spPr>
            <a:xfrm>
              <a:off x="1020832" y="728267"/>
              <a:ext cx="100917" cy="6116"/>
            </a:xfrm>
            <a:custGeom>
              <a:avLst/>
              <a:gdLst/>
              <a:ahLst/>
              <a:cxnLst/>
              <a:rect l="0" t="0" r="0" b="0"/>
              <a:pathLst>
                <a:path w="100917" h="6116">
                  <a:moveTo>
                    <a:pt x="46921" y="628"/>
                  </a:moveTo>
                  <a:cubicBezTo>
                    <a:pt x="64554" y="0"/>
                    <a:pt x="81985" y="133"/>
                    <a:pt x="99127" y="1065"/>
                  </a:cubicBezTo>
                  <a:lnTo>
                    <a:pt x="100917" y="1251"/>
                  </a:lnTo>
                  <a:lnTo>
                    <a:pt x="50820" y="1325"/>
                  </a:lnTo>
                  <a:lnTo>
                    <a:pt x="0" y="6116"/>
                  </a:lnTo>
                  <a:lnTo>
                    <a:pt x="46921" y="628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2" name="Shape 15323"/>
            <p:cNvSpPr/>
            <p:nvPr/>
          </p:nvSpPr>
          <p:spPr>
            <a:xfrm>
              <a:off x="387096" y="2333244"/>
              <a:ext cx="1303020" cy="1057656"/>
            </a:xfrm>
            <a:custGeom>
              <a:avLst/>
              <a:gdLst/>
              <a:ahLst/>
              <a:cxnLst/>
              <a:rect l="0" t="0" r="0" b="0"/>
              <a:pathLst>
                <a:path w="1303020" h="1057656">
                  <a:moveTo>
                    <a:pt x="1138428" y="0"/>
                  </a:moveTo>
                  <a:cubicBezTo>
                    <a:pt x="1176528" y="9144"/>
                    <a:pt x="1220724" y="53340"/>
                    <a:pt x="1246632" y="123444"/>
                  </a:cubicBezTo>
                  <a:cubicBezTo>
                    <a:pt x="1303020" y="256032"/>
                    <a:pt x="1254252" y="544068"/>
                    <a:pt x="1188720" y="699516"/>
                  </a:cubicBezTo>
                  <a:cubicBezTo>
                    <a:pt x="1123188" y="851916"/>
                    <a:pt x="859536" y="1057656"/>
                    <a:pt x="501396" y="999744"/>
                  </a:cubicBezTo>
                  <a:cubicBezTo>
                    <a:pt x="321564" y="967740"/>
                    <a:pt x="106680" y="844296"/>
                    <a:pt x="0" y="667512"/>
                  </a:cubicBezTo>
                  <a:cubicBezTo>
                    <a:pt x="99060" y="749808"/>
                    <a:pt x="460248" y="827532"/>
                    <a:pt x="719328" y="711708"/>
                  </a:cubicBezTo>
                  <a:cubicBezTo>
                    <a:pt x="978408" y="597408"/>
                    <a:pt x="1261871" y="448056"/>
                    <a:pt x="1208532" y="169164"/>
                  </a:cubicBezTo>
                  <a:cubicBezTo>
                    <a:pt x="1184148" y="33528"/>
                    <a:pt x="1167384" y="21336"/>
                    <a:pt x="1138428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701C3A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15324"/>
            <p:cNvSpPr/>
            <p:nvPr/>
          </p:nvSpPr>
          <p:spPr>
            <a:xfrm>
              <a:off x="1385316" y="760476"/>
              <a:ext cx="417576" cy="1092708"/>
            </a:xfrm>
            <a:custGeom>
              <a:avLst/>
              <a:gdLst/>
              <a:ahLst/>
              <a:cxnLst/>
              <a:rect l="0" t="0" r="0" b="0"/>
              <a:pathLst>
                <a:path w="417576" h="1092708">
                  <a:moveTo>
                    <a:pt x="0" y="0"/>
                  </a:moveTo>
                  <a:cubicBezTo>
                    <a:pt x="132588" y="53340"/>
                    <a:pt x="393192" y="173736"/>
                    <a:pt x="405384" y="502920"/>
                  </a:cubicBezTo>
                  <a:cubicBezTo>
                    <a:pt x="417576" y="836676"/>
                    <a:pt x="286512" y="935736"/>
                    <a:pt x="231648" y="989076"/>
                  </a:cubicBezTo>
                  <a:cubicBezTo>
                    <a:pt x="178308" y="1042416"/>
                    <a:pt x="67056" y="1092708"/>
                    <a:pt x="25908" y="1080516"/>
                  </a:cubicBezTo>
                  <a:cubicBezTo>
                    <a:pt x="96012" y="1046988"/>
                    <a:pt x="185928" y="955548"/>
                    <a:pt x="228600" y="848868"/>
                  </a:cubicBezTo>
                  <a:cubicBezTo>
                    <a:pt x="277368" y="725424"/>
                    <a:pt x="315468" y="601980"/>
                    <a:pt x="269748" y="379476"/>
                  </a:cubicBezTo>
                  <a:cubicBezTo>
                    <a:pt x="224028" y="181356"/>
                    <a:pt x="161544" y="89916"/>
                    <a:pt x="0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701C3A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4" name="Shape 15325"/>
            <p:cNvSpPr/>
            <p:nvPr/>
          </p:nvSpPr>
          <p:spPr>
            <a:xfrm>
              <a:off x="219456" y="914386"/>
              <a:ext cx="558605" cy="900698"/>
            </a:xfrm>
            <a:custGeom>
              <a:avLst/>
              <a:gdLst/>
              <a:ahLst/>
              <a:cxnLst/>
              <a:rect l="0" t="0" r="0" b="0"/>
              <a:pathLst>
                <a:path w="558605" h="900698">
                  <a:moveTo>
                    <a:pt x="558605" y="0"/>
                  </a:moveTo>
                  <a:lnTo>
                    <a:pt x="530519" y="23945"/>
                  </a:lnTo>
                  <a:cubicBezTo>
                    <a:pt x="452438" y="96312"/>
                    <a:pt x="370713" y="205754"/>
                    <a:pt x="348996" y="283478"/>
                  </a:cubicBezTo>
                  <a:cubicBezTo>
                    <a:pt x="320040" y="402350"/>
                    <a:pt x="341376" y="492266"/>
                    <a:pt x="237744" y="588278"/>
                  </a:cubicBezTo>
                  <a:cubicBezTo>
                    <a:pt x="160020" y="661430"/>
                    <a:pt x="44196" y="792494"/>
                    <a:pt x="0" y="900698"/>
                  </a:cubicBezTo>
                  <a:cubicBezTo>
                    <a:pt x="44196" y="789446"/>
                    <a:pt x="48768" y="600470"/>
                    <a:pt x="106680" y="492266"/>
                  </a:cubicBezTo>
                  <a:cubicBezTo>
                    <a:pt x="167640" y="382538"/>
                    <a:pt x="237744" y="266714"/>
                    <a:pt x="320040" y="172226"/>
                  </a:cubicBezTo>
                  <a:lnTo>
                    <a:pt x="558605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A45B6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5" name="Shape 15326"/>
            <p:cNvSpPr/>
            <p:nvPr/>
          </p:nvSpPr>
          <p:spPr>
            <a:xfrm>
              <a:off x="778061" y="880872"/>
              <a:ext cx="46423" cy="33514"/>
            </a:xfrm>
            <a:custGeom>
              <a:avLst/>
              <a:gdLst/>
              <a:ahLst/>
              <a:cxnLst/>
              <a:rect l="0" t="0" r="0" b="0"/>
              <a:pathLst>
                <a:path w="46423" h="33514">
                  <a:moveTo>
                    <a:pt x="46423" y="0"/>
                  </a:moveTo>
                  <a:lnTo>
                    <a:pt x="0" y="33514"/>
                  </a:lnTo>
                  <a:lnTo>
                    <a:pt x="10356" y="24685"/>
                  </a:lnTo>
                  <a:cubicBezTo>
                    <a:pt x="22873" y="15002"/>
                    <a:pt x="34993" y="6667"/>
                    <a:pt x="46423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A45B6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6" name="Shape 15327"/>
            <p:cNvSpPr/>
            <p:nvPr/>
          </p:nvSpPr>
          <p:spPr>
            <a:xfrm>
              <a:off x="2039111" y="3139179"/>
              <a:ext cx="2536" cy="189237"/>
            </a:xfrm>
            <a:custGeom>
              <a:avLst/>
              <a:gdLst/>
              <a:ahLst/>
              <a:cxnLst/>
              <a:rect l="0" t="0" r="0" b="0"/>
              <a:pathLst>
                <a:path w="2536" h="189237">
                  <a:moveTo>
                    <a:pt x="565" y="0"/>
                  </a:moveTo>
                  <a:lnTo>
                    <a:pt x="1032" y="15098"/>
                  </a:lnTo>
                  <a:cubicBezTo>
                    <a:pt x="2536" y="80599"/>
                    <a:pt x="2286" y="140088"/>
                    <a:pt x="0" y="189237"/>
                  </a:cubicBezTo>
                  <a:cubicBezTo>
                    <a:pt x="0" y="189237"/>
                    <a:pt x="429" y="124515"/>
                    <a:pt x="563" y="31235"/>
                  </a:cubicBezTo>
                  <a:lnTo>
                    <a:pt x="565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FED69C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7" name="Shape 15328"/>
            <p:cNvSpPr/>
            <p:nvPr/>
          </p:nvSpPr>
          <p:spPr>
            <a:xfrm>
              <a:off x="1634299" y="1812417"/>
              <a:ext cx="405384" cy="1326762"/>
            </a:xfrm>
            <a:custGeom>
              <a:avLst/>
              <a:gdLst/>
              <a:ahLst/>
              <a:cxnLst/>
              <a:rect l="0" t="0" r="0" b="0"/>
              <a:pathLst>
                <a:path w="405384" h="1326762">
                  <a:moveTo>
                    <a:pt x="61987" y="9793"/>
                  </a:moveTo>
                  <a:cubicBezTo>
                    <a:pt x="68509" y="11192"/>
                    <a:pt x="75629" y="14288"/>
                    <a:pt x="83249" y="19431"/>
                  </a:cubicBezTo>
                  <a:cubicBezTo>
                    <a:pt x="182309" y="89535"/>
                    <a:pt x="366713" y="212979"/>
                    <a:pt x="400240" y="821055"/>
                  </a:cubicBezTo>
                  <a:cubicBezTo>
                    <a:pt x="404051" y="938403"/>
                    <a:pt x="405193" y="1112139"/>
                    <a:pt x="405384" y="1256538"/>
                  </a:cubicBezTo>
                  <a:lnTo>
                    <a:pt x="405378" y="1326762"/>
                  </a:lnTo>
                  <a:lnTo>
                    <a:pt x="403765" y="1274517"/>
                  </a:lnTo>
                  <a:cubicBezTo>
                    <a:pt x="393192" y="998411"/>
                    <a:pt x="356045" y="649224"/>
                    <a:pt x="310324" y="504063"/>
                  </a:cubicBezTo>
                  <a:cubicBezTo>
                    <a:pt x="243268" y="307467"/>
                    <a:pt x="100013" y="150495"/>
                    <a:pt x="46673" y="109347"/>
                  </a:cubicBezTo>
                  <a:cubicBezTo>
                    <a:pt x="0" y="73343"/>
                    <a:pt x="16335" y="0"/>
                    <a:pt x="61987" y="9793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FED69C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8" name="Shape 15329"/>
            <p:cNvSpPr/>
            <p:nvPr/>
          </p:nvSpPr>
          <p:spPr>
            <a:xfrm>
              <a:off x="1575816" y="2066544"/>
              <a:ext cx="342900" cy="861060"/>
            </a:xfrm>
            <a:custGeom>
              <a:avLst/>
              <a:gdLst/>
              <a:ahLst/>
              <a:cxnLst/>
              <a:rect l="0" t="0" r="0" b="0"/>
              <a:pathLst>
                <a:path w="342900" h="861060">
                  <a:moveTo>
                    <a:pt x="21336" y="0"/>
                  </a:moveTo>
                  <a:cubicBezTo>
                    <a:pt x="16764" y="53340"/>
                    <a:pt x="50292" y="103632"/>
                    <a:pt x="79248" y="147828"/>
                  </a:cubicBezTo>
                  <a:cubicBezTo>
                    <a:pt x="132588" y="227076"/>
                    <a:pt x="128016" y="268224"/>
                    <a:pt x="170688" y="345948"/>
                  </a:cubicBezTo>
                  <a:cubicBezTo>
                    <a:pt x="202692" y="408432"/>
                    <a:pt x="277368" y="469392"/>
                    <a:pt x="298703" y="539496"/>
                  </a:cubicBezTo>
                  <a:cubicBezTo>
                    <a:pt x="313944" y="580644"/>
                    <a:pt x="310895" y="605028"/>
                    <a:pt x="323088" y="650748"/>
                  </a:cubicBezTo>
                  <a:cubicBezTo>
                    <a:pt x="330707" y="696468"/>
                    <a:pt x="342900" y="810768"/>
                    <a:pt x="339851" y="861060"/>
                  </a:cubicBezTo>
                  <a:cubicBezTo>
                    <a:pt x="318515" y="749808"/>
                    <a:pt x="301751" y="621792"/>
                    <a:pt x="256032" y="551688"/>
                  </a:cubicBezTo>
                  <a:cubicBezTo>
                    <a:pt x="219456" y="493776"/>
                    <a:pt x="166116" y="486156"/>
                    <a:pt x="132588" y="428244"/>
                  </a:cubicBezTo>
                  <a:cubicBezTo>
                    <a:pt x="103632" y="374904"/>
                    <a:pt x="96012" y="313944"/>
                    <a:pt x="70104" y="256032"/>
                  </a:cubicBezTo>
                  <a:cubicBezTo>
                    <a:pt x="41148" y="176784"/>
                    <a:pt x="0" y="94488"/>
                    <a:pt x="13716" y="9144"/>
                  </a:cubicBezTo>
                  <a:lnTo>
                    <a:pt x="21336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FEAF49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9" name="Shape 15330"/>
            <p:cNvSpPr/>
            <p:nvPr/>
          </p:nvSpPr>
          <p:spPr>
            <a:xfrm>
              <a:off x="1610535" y="1820061"/>
              <a:ext cx="126826" cy="200763"/>
            </a:xfrm>
            <a:custGeom>
              <a:avLst/>
              <a:gdLst/>
              <a:ahLst/>
              <a:cxnLst/>
              <a:rect l="0" t="0" r="0" b="0"/>
              <a:pathLst>
                <a:path w="126826" h="200763">
                  <a:moveTo>
                    <a:pt x="59258" y="1343"/>
                  </a:moveTo>
                  <a:cubicBezTo>
                    <a:pt x="67723" y="0"/>
                    <a:pt x="77486" y="1691"/>
                    <a:pt x="88726" y="7215"/>
                  </a:cubicBezTo>
                  <a:lnTo>
                    <a:pt x="110062" y="45315"/>
                  </a:lnTo>
                  <a:cubicBezTo>
                    <a:pt x="126826" y="81891"/>
                    <a:pt x="126826" y="113895"/>
                    <a:pt x="117682" y="151995"/>
                  </a:cubicBezTo>
                  <a:cubicBezTo>
                    <a:pt x="105490" y="135231"/>
                    <a:pt x="73485" y="106275"/>
                    <a:pt x="49102" y="110847"/>
                  </a:cubicBezTo>
                  <a:cubicBezTo>
                    <a:pt x="15573" y="123039"/>
                    <a:pt x="20146" y="176379"/>
                    <a:pt x="11002" y="200763"/>
                  </a:cubicBezTo>
                  <a:cubicBezTo>
                    <a:pt x="4334" y="168759"/>
                    <a:pt x="0" y="10740"/>
                    <a:pt x="59258" y="1343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FED69C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20" name="Shape 15331"/>
            <p:cNvSpPr/>
            <p:nvPr/>
          </p:nvSpPr>
          <p:spPr>
            <a:xfrm>
              <a:off x="1423416" y="2119884"/>
              <a:ext cx="181356" cy="201168"/>
            </a:xfrm>
            <a:custGeom>
              <a:avLst/>
              <a:gdLst/>
              <a:ahLst/>
              <a:cxnLst/>
              <a:rect l="0" t="0" r="0" b="0"/>
              <a:pathLst>
                <a:path w="181356" h="201168">
                  <a:moveTo>
                    <a:pt x="123444" y="0"/>
                  </a:moveTo>
                  <a:cubicBezTo>
                    <a:pt x="123444" y="73152"/>
                    <a:pt x="120396" y="147828"/>
                    <a:pt x="181356" y="201168"/>
                  </a:cubicBezTo>
                  <a:cubicBezTo>
                    <a:pt x="144780" y="176784"/>
                    <a:pt x="111252" y="155448"/>
                    <a:pt x="74676" y="138684"/>
                  </a:cubicBezTo>
                  <a:cubicBezTo>
                    <a:pt x="62484" y="131064"/>
                    <a:pt x="41148" y="131064"/>
                    <a:pt x="28956" y="118872"/>
                  </a:cubicBezTo>
                  <a:cubicBezTo>
                    <a:pt x="16764" y="111252"/>
                    <a:pt x="9144" y="89916"/>
                    <a:pt x="0" y="77724"/>
                  </a:cubicBezTo>
                  <a:lnTo>
                    <a:pt x="33528" y="94488"/>
                  </a:lnTo>
                  <a:cubicBezTo>
                    <a:pt x="94488" y="126492"/>
                    <a:pt x="120396" y="44196"/>
                    <a:pt x="123444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701C3A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21" name="Shape 15332"/>
            <p:cNvSpPr/>
            <p:nvPr/>
          </p:nvSpPr>
          <p:spPr>
            <a:xfrm>
              <a:off x="1170432" y="1953768"/>
              <a:ext cx="345948" cy="434340"/>
            </a:xfrm>
            <a:custGeom>
              <a:avLst/>
              <a:gdLst/>
              <a:ahLst/>
              <a:cxnLst/>
              <a:rect l="0" t="0" r="0" b="0"/>
              <a:pathLst>
                <a:path w="345948" h="434340">
                  <a:moveTo>
                    <a:pt x="169164" y="0"/>
                  </a:moveTo>
                  <a:cubicBezTo>
                    <a:pt x="99060" y="120396"/>
                    <a:pt x="89916" y="251460"/>
                    <a:pt x="131064" y="309372"/>
                  </a:cubicBezTo>
                  <a:cubicBezTo>
                    <a:pt x="181356" y="371856"/>
                    <a:pt x="283464" y="306324"/>
                    <a:pt x="345948" y="376428"/>
                  </a:cubicBezTo>
                  <a:cubicBezTo>
                    <a:pt x="304800" y="355092"/>
                    <a:pt x="225552" y="434340"/>
                    <a:pt x="114300" y="379476"/>
                  </a:cubicBezTo>
                  <a:cubicBezTo>
                    <a:pt x="0" y="326136"/>
                    <a:pt x="0" y="132588"/>
                    <a:pt x="169164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98496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22" name="Shape 15333"/>
            <p:cNvSpPr/>
            <p:nvPr/>
          </p:nvSpPr>
          <p:spPr>
            <a:xfrm>
              <a:off x="1211580" y="1891094"/>
              <a:ext cx="283464" cy="309562"/>
            </a:xfrm>
            <a:custGeom>
              <a:avLst/>
              <a:gdLst/>
              <a:ahLst/>
              <a:cxnLst/>
              <a:rect l="0" t="0" r="0" b="0"/>
              <a:pathLst>
                <a:path w="283464" h="309562">
                  <a:moveTo>
                    <a:pt x="207097" y="357"/>
                  </a:moveTo>
                  <a:cubicBezTo>
                    <a:pt x="223551" y="0"/>
                    <a:pt x="238887" y="4763"/>
                    <a:pt x="251460" y="16954"/>
                  </a:cubicBezTo>
                  <a:cubicBezTo>
                    <a:pt x="280416" y="45910"/>
                    <a:pt x="271272" y="99250"/>
                    <a:pt x="271272" y="149542"/>
                  </a:cubicBezTo>
                  <a:cubicBezTo>
                    <a:pt x="275844" y="198310"/>
                    <a:pt x="283464" y="244030"/>
                    <a:pt x="254508" y="256222"/>
                  </a:cubicBezTo>
                  <a:cubicBezTo>
                    <a:pt x="230124" y="268414"/>
                    <a:pt x="160020" y="202882"/>
                    <a:pt x="111252" y="244030"/>
                  </a:cubicBezTo>
                  <a:cubicBezTo>
                    <a:pt x="86868" y="263842"/>
                    <a:pt x="60960" y="280606"/>
                    <a:pt x="70104" y="309562"/>
                  </a:cubicBezTo>
                  <a:lnTo>
                    <a:pt x="0" y="297370"/>
                  </a:lnTo>
                  <a:cubicBezTo>
                    <a:pt x="0" y="210502"/>
                    <a:pt x="16764" y="149542"/>
                    <a:pt x="73152" y="79438"/>
                  </a:cubicBezTo>
                  <a:cubicBezTo>
                    <a:pt x="98298" y="48577"/>
                    <a:pt x="157734" y="1429"/>
                    <a:pt x="207097" y="357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98496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23" name="Shape 15334"/>
            <p:cNvSpPr/>
            <p:nvPr/>
          </p:nvSpPr>
          <p:spPr>
            <a:xfrm>
              <a:off x="0" y="678180"/>
              <a:ext cx="1840992" cy="2779776"/>
            </a:xfrm>
            <a:custGeom>
              <a:avLst/>
              <a:gdLst/>
              <a:ahLst/>
              <a:cxnLst/>
              <a:rect l="0" t="0" r="0" b="0"/>
              <a:pathLst>
                <a:path w="1840992" h="2779776">
                  <a:moveTo>
                    <a:pt x="106680" y="1844040"/>
                  </a:moveTo>
                  <a:cubicBezTo>
                    <a:pt x="144780" y="1940052"/>
                    <a:pt x="198120" y="2071116"/>
                    <a:pt x="210312" y="2116836"/>
                  </a:cubicBezTo>
                  <a:cubicBezTo>
                    <a:pt x="275844" y="2313432"/>
                    <a:pt x="556260" y="2779776"/>
                    <a:pt x="1054608" y="2717292"/>
                  </a:cubicBezTo>
                  <a:lnTo>
                    <a:pt x="1050036" y="2717292"/>
                  </a:lnTo>
                  <a:cubicBezTo>
                    <a:pt x="1083564" y="2717292"/>
                    <a:pt x="1117092" y="2714244"/>
                    <a:pt x="1149096" y="2709672"/>
                  </a:cubicBezTo>
                  <a:cubicBezTo>
                    <a:pt x="1466088" y="2659380"/>
                    <a:pt x="1610867" y="2465832"/>
                    <a:pt x="1656588" y="2281428"/>
                  </a:cubicBezTo>
                  <a:cubicBezTo>
                    <a:pt x="1688592" y="2141220"/>
                    <a:pt x="1705356" y="1877568"/>
                    <a:pt x="1659636" y="1741932"/>
                  </a:cubicBezTo>
                  <a:cubicBezTo>
                    <a:pt x="1610868" y="1606296"/>
                    <a:pt x="1569720" y="1556004"/>
                    <a:pt x="1565148" y="1424940"/>
                  </a:cubicBezTo>
                  <a:cubicBezTo>
                    <a:pt x="1557528" y="1292352"/>
                    <a:pt x="1610868" y="1152144"/>
                    <a:pt x="1673352" y="1069848"/>
                  </a:cubicBezTo>
                  <a:cubicBezTo>
                    <a:pt x="1729740" y="987552"/>
                    <a:pt x="1840992" y="844296"/>
                    <a:pt x="1828800" y="588264"/>
                  </a:cubicBezTo>
                  <a:cubicBezTo>
                    <a:pt x="1804416" y="316992"/>
                    <a:pt x="1639824" y="19812"/>
                    <a:pt x="1158240" y="3048"/>
                  </a:cubicBezTo>
                  <a:cubicBezTo>
                    <a:pt x="868680" y="0"/>
                    <a:pt x="605028" y="86868"/>
                    <a:pt x="437388" y="321564"/>
                  </a:cubicBezTo>
                  <a:cubicBezTo>
                    <a:pt x="387096" y="387096"/>
                    <a:pt x="362712" y="435864"/>
                    <a:pt x="345948" y="477012"/>
                  </a:cubicBezTo>
                  <a:cubicBezTo>
                    <a:pt x="300228" y="576072"/>
                    <a:pt x="230124" y="723900"/>
                    <a:pt x="185928" y="806196"/>
                  </a:cubicBezTo>
                  <a:cubicBezTo>
                    <a:pt x="147828" y="880872"/>
                    <a:pt x="106680" y="996696"/>
                    <a:pt x="74676" y="1165860"/>
                  </a:cubicBezTo>
                  <a:cubicBezTo>
                    <a:pt x="0" y="1519428"/>
                    <a:pt x="74676" y="1749552"/>
                    <a:pt x="106680" y="1844040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24" name="Shape 15335"/>
            <p:cNvSpPr/>
            <p:nvPr/>
          </p:nvSpPr>
          <p:spPr>
            <a:xfrm>
              <a:off x="1559052" y="1748028"/>
              <a:ext cx="512064" cy="1606296"/>
            </a:xfrm>
            <a:custGeom>
              <a:avLst/>
              <a:gdLst/>
              <a:ahLst/>
              <a:cxnLst/>
              <a:rect l="0" t="0" r="0" b="0"/>
              <a:pathLst>
                <a:path w="512064" h="1606296">
                  <a:moveTo>
                    <a:pt x="352044" y="1606296"/>
                  </a:moveTo>
                  <a:cubicBezTo>
                    <a:pt x="352044" y="1405128"/>
                    <a:pt x="352044" y="1235964"/>
                    <a:pt x="309371" y="1013460"/>
                  </a:cubicBezTo>
                  <a:cubicBezTo>
                    <a:pt x="289559" y="914400"/>
                    <a:pt x="227076" y="807720"/>
                    <a:pt x="123444" y="798576"/>
                  </a:cubicBezTo>
                  <a:cubicBezTo>
                    <a:pt x="120396" y="749808"/>
                    <a:pt x="111252" y="704088"/>
                    <a:pt x="99060" y="670560"/>
                  </a:cubicBezTo>
                  <a:cubicBezTo>
                    <a:pt x="48768" y="534924"/>
                    <a:pt x="7620" y="486156"/>
                    <a:pt x="4572" y="353568"/>
                  </a:cubicBezTo>
                  <a:cubicBezTo>
                    <a:pt x="0" y="222504"/>
                    <a:pt x="48768" y="86868"/>
                    <a:pt x="106680" y="0"/>
                  </a:cubicBezTo>
                  <a:cubicBezTo>
                    <a:pt x="111252" y="4572"/>
                    <a:pt x="111252" y="4572"/>
                    <a:pt x="111252" y="4572"/>
                  </a:cubicBezTo>
                  <a:cubicBezTo>
                    <a:pt x="301752" y="147828"/>
                    <a:pt x="480060" y="280416"/>
                    <a:pt x="496824" y="790956"/>
                  </a:cubicBezTo>
                  <a:cubicBezTo>
                    <a:pt x="512064" y="1342644"/>
                    <a:pt x="496824" y="1606296"/>
                    <a:pt x="496824" y="1606296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25" name="Shape 15336"/>
            <p:cNvSpPr/>
            <p:nvPr/>
          </p:nvSpPr>
          <p:spPr>
            <a:xfrm>
              <a:off x="1461516" y="1748028"/>
              <a:ext cx="207264" cy="129540"/>
            </a:xfrm>
            <a:custGeom>
              <a:avLst/>
              <a:gdLst/>
              <a:ahLst/>
              <a:cxnLst/>
              <a:rect l="0" t="0" r="0" b="0"/>
              <a:pathLst>
                <a:path w="207264" h="129540">
                  <a:moveTo>
                    <a:pt x="207264" y="0"/>
                  </a:moveTo>
                  <a:cubicBezTo>
                    <a:pt x="178308" y="38100"/>
                    <a:pt x="108204" y="129540"/>
                    <a:pt x="0" y="12954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26" name="Shape 15337"/>
            <p:cNvSpPr/>
            <p:nvPr/>
          </p:nvSpPr>
          <p:spPr>
            <a:xfrm>
              <a:off x="1363980" y="2241804"/>
              <a:ext cx="300228" cy="202692"/>
            </a:xfrm>
            <a:custGeom>
              <a:avLst/>
              <a:gdLst/>
              <a:ahLst/>
              <a:cxnLst/>
              <a:rect l="0" t="0" r="0" b="0"/>
              <a:pathLst>
                <a:path w="300228" h="202692">
                  <a:moveTo>
                    <a:pt x="300228" y="202692"/>
                  </a:moveTo>
                  <a:cubicBezTo>
                    <a:pt x="271272" y="99060"/>
                    <a:pt x="123444" y="0"/>
                    <a:pt x="0" y="19812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27" name="Shape 15338"/>
            <p:cNvSpPr/>
            <p:nvPr/>
          </p:nvSpPr>
          <p:spPr>
            <a:xfrm>
              <a:off x="1385316" y="2200656"/>
              <a:ext cx="71628" cy="65532"/>
            </a:xfrm>
            <a:custGeom>
              <a:avLst/>
              <a:gdLst/>
              <a:ahLst/>
              <a:cxnLst/>
              <a:rect l="0" t="0" r="0" b="0"/>
              <a:pathLst>
                <a:path w="71628" h="65532">
                  <a:moveTo>
                    <a:pt x="71628" y="65532"/>
                  </a:moveTo>
                  <a:cubicBezTo>
                    <a:pt x="33528" y="50292"/>
                    <a:pt x="30480" y="12192"/>
                    <a:pt x="0" y="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28" name="Shape 15339"/>
            <p:cNvSpPr/>
            <p:nvPr/>
          </p:nvSpPr>
          <p:spPr>
            <a:xfrm>
              <a:off x="769620" y="16764"/>
              <a:ext cx="1161288" cy="1431036"/>
            </a:xfrm>
            <a:custGeom>
              <a:avLst/>
              <a:gdLst/>
              <a:ahLst/>
              <a:cxnLst/>
              <a:rect l="0" t="0" r="0" b="0"/>
              <a:pathLst>
                <a:path w="1161288" h="1431036">
                  <a:moveTo>
                    <a:pt x="815066" y="1051"/>
                  </a:moveTo>
                  <a:cubicBezTo>
                    <a:pt x="830128" y="0"/>
                    <a:pt x="844105" y="571"/>
                    <a:pt x="856488" y="3048"/>
                  </a:cubicBezTo>
                  <a:cubicBezTo>
                    <a:pt x="999744" y="44196"/>
                    <a:pt x="946404" y="160020"/>
                    <a:pt x="999744" y="225552"/>
                  </a:cubicBezTo>
                  <a:cubicBezTo>
                    <a:pt x="1066800" y="312420"/>
                    <a:pt x="1091184" y="612648"/>
                    <a:pt x="1053084" y="736092"/>
                  </a:cubicBezTo>
                  <a:cubicBezTo>
                    <a:pt x="1110996" y="813816"/>
                    <a:pt x="1091184" y="917448"/>
                    <a:pt x="1107948" y="1060704"/>
                  </a:cubicBezTo>
                  <a:cubicBezTo>
                    <a:pt x="1161288" y="1159764"/>
                    <a:pt x="1120140" y="1431036"/>
                    <a:pt x="1037844" y="1431036"/>
                  </a:cubicBezTo>
                  <a:cubicBezTo>
                    <a:pt x="999744" y="1431036"/>
                    <a:pt x="1004316" y="1356360"/>
                    <a:pt x="967740" y="1312164"/>
                  </a:cubicBezTo>
                  <a:cubicBezTo>
                    <a:pt x="934212" y="1261872"/>
                    <a:pt x="856488" y="1242060"/>
                    <a:pt x="819912" y="1167384"/>
                  </a:cubicBezTo>
                  <a:cubicBezTo>
                    <a:pt x="737616" y="1028700"/>
                    <a:pt x="687324" y="917448"/>
                    <a:pt x="568452" y="917448"/>
                  </a:cubicBezTo>
                  <a:cubicBezTo>
                    <a:pt x="445008" y="917448"/>
                    <a:pt x="271272" y="797052"/>
                    <a:pt x="243840" y="740664"/>
                  </a:cubicBezTo>
                  <a:cubicBezTo>
                    <a:pt x="103632" y="694944"/>
                    <a:pt x="0" y="755904"/>
                    <a:pt x="4572" y="723900"/>
                  </a:cubicBezTo>
                  <a:cubicBezTo>
                    <a:pt x="4572" y="723900"/>
                    <a:pt x="12192" y="608076"/>
                    <a:pt x="74676" y="547116"/>
                  </a:cubicBezTo>
                  <a:cubicBezTo>
                    <a:pt x="135636" y="489204"/>
                    <a:pt x="193548" y="489204"/>
                    <a:pt x="256032" y="385572"/>
                  </a:cubicBezTo>
                  <a:cubicBezTo>
                    <a:pt x="316992" y="288036"/>
                    <a:pt x="477012" y="246888"/>
                    <a:pt x="515112" y="164592"/>
                  </a:cubicBezTo>
                  <a:cubicBezTo>
                    <a:pt x="551117" y="95250"/>
                    <a:pt x="709637" y="8406"/>
                    <a:pt x="815066" y="1051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AB57B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29" name="Shape 15340"/>
            <p:cNvSpPr/>
            <p:nvPr/>
          </p:nvSpPr>
          <p:spPr>
            <a:xfrm>
              <a:off x="824484" y="173736"/>
              <a:ext cx="530352" cy="492252"/>
            </a:xfrm>
            <a:custGeom>
              <a:avLst/>
              <a:gdLst/>
              <a:ahLst/>
              <a:cxnLst/>
              <a:rect l="0" t="0" r="0" b="0"/>
              <a:pathLst>
                <a:path w="530352" h="492252">
                  <a:moveTo>
                    <a:pt x="530352" y="0"/>
                  </a:moveTo>
                  <a:cubicBezTo>
                    <a:pt x="521208" y="36576"/>
                    <a:pt x="492252" y="73152"/>
                    <a:pt x="472440" y="102108"/>
                  </a:cubicBezTo>
                  <a:cubicBezTo>
                    <a:pt x="448056" y="135636"/>
                    <a:pt x="414528" y="143256"/>
                    <a:pt x="390144" y="167640"/>
                  </a:cubicBezTo>
                  <a:cubicBezTo>
                    <a:pt x="361188" y="188976"/>
                    <a:pt x="356616" y="225552"/>
                    <a:pt x="336804" y="254508"/>
                  </a:cubicBezTo>
                  <a:cubicBezTo>
                    <a:pt x="315468" y="278892"/>
                    <a:pt x="303276" y="274320"/>
                    <a:pt x="278892" y="278892"/>
                  </a:cubicBezTo>
                  <a:cubicBezTo>
                    <a:pt x="262128" y="283464"/>
                    <a:pt x="230124" y="295656"/>
                    <a:pt x="217932" y="307848"/>
                  </a:cubicBezTo>
                  <a:cubicBezTo>
                    <a:pt x="201168" y="324612"/>
                    <a:pt x="204216" y="353568"/>
                    <a:pt x="192024" y="370332"/>
                  </a:cubicBezTo>
                  <a:cubicBezTo>
                    <a:pt x="160020" y="426720"/>
                    <a:pt x="73152" y="390144"/>
                    <a:pt x="44196" y="455676"/>
                  </a:cubicBezTo>
                  <a:lnTo>
                    <a:pt x="0" y="492252"/>
                  </a:lnTo>
                  <a:cubicBezTo>
                    <a:pt x="12192" y="460248"/>
                    <a:pt x="12192" y="435864"/>
                    <a:pt x="41148" y="406908"/>
                  </a:cubicBezTo>
                  <a:cubicBezTo>
                    <a:pt x="65532" y="382524"/>
                    <a:pt x="94488" y="365760"/>
                    <a:pt x="123444" y="348996"/>
                  </a:cubicBezTo>
                  <a:cubicBezTo>
                    <a:pt x="147828" y="341376"/>
                    <a:pt x="167640" y="332232"/>
                    <a:pt x="188976" y="312420"/>
                  </a:cubicBezTo>
                  <a:cubicBezTo>
                    <a:pt x="204216" y="291084"/>
                    <a:pt x="213360" y="262128"/>
                    <a:pt x="230124" y="242316"/>
                  </a:cubicBezTo>
                  <a:cubicBezTo>
                    <a:pt x="271272" y="188976"/>
                    <a:pt x="320040" y="160020"/>
                    <a:pt x="377952" y="135636"/>
                  </a:cubicBezTo>
                  <a:cubicBezTo>
                    <a:pt x="409956" y="123444"/>
                    <a:pt x="438912" y="102108"/>
                    <a:pt x="463296" y="77724"/>
                  </a:cubicBezTo>
                  <a:cubicBezTo>
                    <a:pt x="489204" y="56388"/>
                    <a:pt x="504444" y="19812"/>
                    <a:pt x="530352" y="0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DEEE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30" name="Shape 15341"/>
            <p:cNvSpPr/>
            <p:nvPr/>
          </p:nvSpPr>
          <p:spPr>
            <a:xfrm>
              <a:off x="1531620" y="115824"/>
              <a:ext cx="111252" cy="472440"/>
            </a:xfrm>
            <a:custGeom>
              <a:avLst/>
              <a:gdLst/>
              <a:ahLst/>
              <a:cxnLst/>
              <a:rect l="0" t="0" r="0" b="0"/>
              <a:pathLst>
                <a:path w="111252" h="472440">
                  <a:moveTo>
                    <a:pt x="94488" y="0"/>
                  </a:moveTo>
                  <a:cubicBezTo>
                    <a:pt x="53340" y="65532"/>
                    <a:pt x="62484" y="77724"/>
                    <a:pt x="74676" y="169164"/>
                  </a:cubicBezTo>
                  <a:cubicBezTo>
                    <a:pt x="82296" y="259080"/>
                    <a:pt x="94488" y="295656"/>
                    <a:pt x="99060" y="336804"/>
                  </a:cubicBezTo>
                  <a:cubicBezTo>
                    <a:pt x="106680" y="382524"/>
                    <a:pt x="111252" y="452628"/>
                    <a:pt x="103632" y="472440"/>
                  </a:cubicBezTo>
                  <a:cubicBezTo>
                    <a:pt x="106680" y="387096"/>
                    <a:pt x="79248" y="312420"/>
                    <a:pt x="65532" y="259080"/>
                  </a:cubicBezTo>
                  <a:cubicBezTo>
                    <a:pt x="53340" y="188976"/>
                    <a:pt x="0" y="33528"/>
                    <a:pt x="94488" y="0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DEEE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31" name="Shape 15342"/>
            <p:cNvSpPr/>
            <p:nvPr/>
          </p:nvSpPr>
          <p:spPr>
            <a:xfrm>
              <a:off x="1597402" y="631249"/>
              <a:ext cx="164342" cy="443172"/>
            </a:xfrm>
            <a:custGeom>
              <a:avLst/>
              <a:gdLst/>
              <a:ahLst/>
              <a:cxnLst/>
              <a:rect l="0" t="0" r="0" b="0"/>
              <a:pathLst>
                <a:path w="164342" h="443172">
                  <a:moveTo>
                    <a:pt x="0" y="0"/>
                  </a:moveTo>
                  <a:lnTo>
                    <a:pt x="28349" y="2688"/>
                  </a:lnTo>
                  <a:cubicBezTo>
                    <a:pt x="55281" y="9403"/>
                    <a:pt x="68711" y="29406"/>
                    <a:pt x="74426" y="81984"/>
                  </a:cubicBezTo>
                  <a:cubicBezTo>
                    <a:pt x="82046" y="150563"/>
                    <a:pt x="94238" y="179519"/>
                    <a:pt x="115574" y="242003"/>
                  </a:cubicBezTo>
                  <a:cubicBezTo>
                    <a:pt x="135386" y="302963"/>
                    <a:pt x="164342" y="411168"/>
                    <a:pt x="156722" y="443172"/>
                  </a:cubicBezTo>
                  <a:cubicBezTo>
                    <a:pt x="152150" y="377640"/>
                    <a:pt x="98810" y="270959"/>
                    <a:pt x="82046" y="229812"/>
                  </a:cubicBezTo>
                  <a:cubicBezTo>
                    <a:pt x="69854" y="184091"/>
                    <a:pt x="50042" y="43884"/>
                    <a:pt x="28706" y="19500"/>
                  </a:cubicBezTo>
                  <a:cubicBezTo>
                    <a:pt x="22610" y="9593"/>
                    <a:pt x="14609" y="4640"/>
                    <a:pt x="8132" y="2164"/>
                  </a:cubicBezTo>
                  <a:lnTo>
                    <a:pt x="0" y="0"/>
                  </a:ln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DEEE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32" name="Shape 15343"/>
            <p:cNvSpPr/>
            <p:nvPr/>
          </p:nvSpPr>
          <p:spPr>
            <a:xfrm>
              <a:off x="1594104" y="630936"/>
              <a:ext cx="3298" cy="313"/>
            </a:xfrm>
            <a:custGeom>
              <a:avLst/>
              <a:gdLst/>
              <a:ahLst/>
              <a:cxnLst/>
              <a:rect l="0" t="0" r="0" b="0"/>
              <a:pathLst>
                <a:path w="3298" h="313">
                  <a:moveTo>
                    <a:pt x="0" y="0"/>
                  </a:moveTo>
                  <a:cubicBezTo>
                    <a:pt x="0" y="0"/>
                    <a:pt x="1238" y="0"/>
                    <a:pt x="3286" y="309"/>
                  </a:cubicBezTo>
                  <a:lnTo>
                    <a:pt x="3298" y="313"/>
                  </a:lnTo>
                  <a:lnTo>
                    <a:pt x="0" y="0"/>
                  </a:ln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DEEE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33" name="Shape 15344"/>
            <p:cNvSpPr/>
            <p:nvPr/>
          </p:nvSpPr>
          <p:spPr>
            <a:xfrm>
              <a:off x="1610487" y="125992"/>
              <a:ext cx="216789" cy="1044440"/>
            </a:xfrm>
            <a:custGeom>
              <a:avLst/>
              <a:gdLst/>
              <a:ahLst/>
              <a:cxnLst/>
              <a:rect l="0" t="0" r="0" b="0"/>
              <a:pathLst>
                <a:path w="216789" h="1044440">
                  <a:moveTo>
                    <a:pt x="50652" y="438"/>
                  </a:moveTo>
                  <a:cubicBezTo>
                    <a:pt x="56198" y="0"/>
                    <a:pt x="62294" y="500"/>
                    <a:pt x="68961" y="2024"/>
                  </a:cubicBezTo>
                  <a:cubicBezTo>
                    <a:pt x="85725" y="6596"/>
                    <a:pt x="85725" y="38600"/>
                    <a:pt x="93345" y="76700"/>
                  </a:cubicBezTo>
                  <a:cubicBezTo>
                    <a:pt x="102489" y="113276"/>
                    <a:pt x="142113" y="130040"/>
                    <a:pt x="168021" y="241292"/>
                  </a:cubicBezTo>
                  <a:cubicBezTo>
                    <a:pt x="192405" y="352544"/>
                    <a:pt x="192405" y="541520"/>
                    <a:pt x="168021" y="628388"/>
                  </a:cubicBezTo>
                  <a:cubicBezTo>
                    <a:pt x="175641" y="645152"/>
                    <a:pt x="175641" y="677156"/>
                    <a:pt x="195453" y="735068"/>
                  </a:cubicBezTo>
                  <a:cubicBezTo>
                    <a:pt x="216789" y="792980"/>
                    <a:pt x="195453" y="853940"/>
                    <a:pt x="200025" y="916424"/>
                  </a:cubicBezTo>
                  <a:cubicBezTo>
                    <a:pt x="204597" y="974336"/>
                    <a:pt x="146685" y="1044440"/>
                    <a:pt x="158877" y="1010912"/>
                  </a:cubicBezTo>
                  <a:cubicBezTo>
                    <a:pt x="175641" y="977384"/>
                    <a:pt x="155829" y="841748"/>
                    <a:pt x="134493" y="792980"/>
                  </a:cubicBezTo>
                  <a:cubicBezTo>
                    <a:pt x="114681" y="739640"/>
                    <a:pt x="85725" y="652772"/>
                    <a:pt x="85725" y="611624"/>
                  </a:cubicBezTo>
                  <a:cubicBezTo>
                    <a:pt x="81153" y="565904"/>
                    <a:pt x="64389" y="524756"/>
                    <a:pt x="35433" y="495800"/>
                  </a:cubicBezTo>
                  <a:cubicBezTo>
                    <a:pt x="35433" y="495800"/>
                    <a:pt x="40005" y="483608"/>
                    <a:pt x="49149" y="439412"/>
                  </a:cubicBezTo>
                  <a:cubicBezTo>
                    <a:pt x="52197" y="398264"/>
                    <a:pt x="15621" y="191000"/>
                    <a:pt x="8001" y="117848"/>
                  </a:cubicBezTo>
                  <a:cubicBezTo>
                    <a:pt x="0" y="52507"/>
                    <a:pt x="11835" y="3500"/>
                    <a:pt x="50652" y="438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98E4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34" name="Shape 15345"/>
            <p:cNvSpPr/>
            <p:nvPr/>
          </p:nvSpPr>
          <p:spPr>
            <a:xfrm>
              <a:off x="1427988" y="932688"/>
              <a:ext cx="461772" cy="515112"/>
            </a:xfrm>
            <a:custGeom>
              <a:avLst/>
              <a:gdLst/>
              <a:ahLst/>
              <a:cxnLst/>
              <a:rect l="0" t="0" r="0" b="0"/>
              <a:pathLst>
                <a:path w="461772" h="515112">
                  <a:moveTo>
                    <a:pt x="54864" y="0"/>
                  </a:moveTo>
                  <a:cubicBezTo>
                    <a:pt x="54864" y="0"/>
                    <a:pt x="86868" y="50292"/>
                    <a:pt x="111252" y="45720"/>
                  </a:cubicBezTo>
                  <a:cubicBezTo>
                    <a:pt x="132588" y="41148"/>
                    <a:pt x="132588" y="70104"/>
                    <a:pt x="152400" y="123444"/>
                  </a:cubicBezTo>
                  <a:cubicBezTo>
                    <a:pt x="173736" y="178308"/>
                    <a:pt x="181356" y="227076"/>
                    <a:pt x="239268" y="272796"/>
                  </a:cubicBezTo>
                  <a:cubicBezTo>
                    <a:pt x="292608" y="316992"/>
                    <a:pt x="338328" y="329184"/>
                    <a:pt x="353568" y="358140"/>
                  </a:cubicBezTo>
                  <a:cubicBezTo>
                    <a:pt x="399288" y="428244"/>
                    <a:pt x="448056" y="326136"/>
                    <a:pt x="457200" y="263652"/>
                  </a:cubicBezTo>
                  <a:cubicBezTo>
                    <a:pt x="461772" y="321564"/>
                    <a:pt x="428244" y="469392"/>
                    <a:pt x="394716" y="493776"/>
                  </a:cubicBezTo>
                  <a:cubicBezTo>
                    <a:pt x="358140" y="515112"/>
                    <a:pt x="362712" y="452628"/>
                    <a:pt x="350520" y="416052"/>
                  </a:cubicBezTo>
                  <a:cubicBezTo>
                    <a:pt x="341376" y="379476"/>
                    <a:pt x="312420" y="367284"/>
                    <a:pt x="280416" y="342900"/>
                  </a:cubicBezTo>
                  <a:cubicBezTo>
                    <a:pt x="243840" y="321564"/>
                    <a:pt x="198120" y="284988"/>
                    <a:pt x="176784" y="239268"/>
                  </a:cubicBezTo>
                  <a:cubicBezTo>
                    <a:pt x="152400" y="198120"/>
                    <a:pt x="123444" y="140208"/>
                    <a:pt x="103632" y="115824"/>
                  </a:cubicBezTo>
                  <a:cubicBezTo>
                    <a:pt x="82296" y="96012"/>
                    <a:pt x="54864" y="38100"/>
                    <a:pt x="0" y="13716"/>
                  </a:cubicBezTo>
                  <a:cubicBezTo>
                    <a:pt x="38100" y="13716"/>
                    <a:pt x="54864" y="0"/>
                    <a:pt x="54864" y="0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98E4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35" name="Shape 15346"/>
            <p:cNvSpPr/>
            <p:nvPr/>
          </p:nvSpPr>
          <p:spPr>
            <a:xfrm>
              <a:off x="830580" y="687324"/>
              <a:ext cx="156972" cy="45720"/>
            </a:xfrm>
            <a:custGeom>
              <a:avLst/>
              <a:gdLst/>
              <a:ahLst/>
              <a:cxnLst/>
              <a:rect l="0" t="0" r="0" b="0"/>
              <a:pathLst>
                <a:path w="156972" h="45720">
                  <a:moveTo>
                    <a:pt x="144780" y="0"/>
                  </a:moveTo>
                  <a:cubicBezTo>
                    <a:pt x="152400" y="12192"/>
                    <a:pt x="156972" y="28956"/>
                    <a:pt x="152400" y="45720"/>
                  </a:cubicBezTo>
                  <a:cubicBezTo>
                    <a:pt x="103632" y="38100"/>
                    <a:pt x="48768" y="25908"/>
                    <a:pt x="0" y="38100"/>
                  </a:cubicBezTo>
                  <a:lnTo>
                    <a:pt x="28956" y="25908"/>
                  </a:lnTo>
                  <a:cubicBezTo>
                    <a:pt x="60960" y="12192"/>
                    <a:pt x="118872" y="25908"/>
                    <a:pt x="144780" y="0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98E4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36" name="Shape 15347"/>
            <p:cNvSpPr/>
            <p:nvPr/>
          </p:nvSpPr>
          <p:spPr>
            <a:xfrm>
              <a:off x="1022604" y="728472"/>
              <a:ext cx="448056" cy="196596"/>
            </a:xfrm>
            <a:custGeom>
              <a:avLst/>
              <a:gdLst/>
              <a:ahLst/>
              <a:cxnLst/>
              <a:rect l="0" t="0" r="0" b="0"/>
              <a:pathLst>
                <a:path w="448056" h="196596">
                  <a:moveTo>
                    <a:pt x="0" y="0"/>
                  </a:moveTo>
                  <a:cubicBezTo>
                    <a:pt x="0" y="0"/>
                    <a:pt x="16764" y="45720"/>
                    <a:pt x="155448" y="111252"/>
                  </a:cubicBezTo>
                  <a:cubicBezTo>
                    <a:pt x="246888" y="152400"/>
                    <a:pt x="394716" y="181356"/>
                    <a:pt x="448056" y="176784"/>
                  </a:cubicBezTo>
                  <a:cubicBezTo>
                    <a:pt x="320040" y="196596"/>
                    <a:pt x="246888" y="184404"/>
                    <a:pt x="155448" y="140208"/>
                  </a:cubicBezTo>
                  <a:cubicBezTo>
                    <a:pt x="70104" y="94488"/>
                    <a:pt x="24384" y="65532"/>
                    <a:pt x="0" y="0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98E4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37" name="Shape 15348"/>
            <p:cNvSpPr/>
            <p:nvPr/>
          </p:nvSpPr>
          <p:spPr>
            <a:xfrm>
              <a:off x="1327404" y="691896"/>
              <a:ext cx="27432" cy="32004"/>
            </a:xfrm>
            <a:custGeom>
              <a:avLst/>
              <a:gdLst/>
              <a:ahLst/>
              <a:cxnLst/>
              <a:rect l="0" t="0" r="0" b="0"/>
              <a:pathLst>
                <a:path w="27432" h="32004">
                  <a:moveTo>
                    <a:pt x="10668" y="0"/>
                  </a:moveTo>
                  <a:lnTo>
                    <a:pt x="27432" y="27432"/>
                  </a:lnTo>
                  <a:cubicBezTo>
                    <a:pt x="18288" y="27432"/>
                    <a:pt x="10668" y="27432"/>
                    <a:pt x="3048" y="32004"/>
                  </a:cubicBezTo>
                  <a:cubicBezTo>
                    <a:pt x="0" y="19812"/>
                    <a:pt x="7620" y="12192"/>
                    <a:pt x="10668" y="0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98E4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38" name="Shape 15349"/>
            <p:cNvSpPr/>
            <p:nvPr/>
          </p:nvSpPr>
          <p:spPr>
            <a:xfrm>
              <a:off x="1275588" y="371856"/>
              <a:ext cx="30480" cy="18288"/>
            </a:xfrm>
            <a:custGeom>
              <a:avLst/>
              <a:gdLst/>
              <a:ahLst/>
              <a:cxnLst/>
              <a:rect l="0" t="0" r="0" b="0"/>
              <a:pathLst>
                <a:path w="30480" h="18288">
                  <a:moveTo>
                    <a:pt x="9144" y="0"/>
                  </a:moveTo>
                  <a:lnTo>
                    <a:pt x="30480" y="15240"/>
                  </a:lnTo>
                  <a:cubicBezTo>
                    <a:pt x="18288" y="18288"/>
                    <a:pt x="9144" y="18288"/>
                    <a:pt x="0" y="18288"/>
                  </a:cubicBezTo>
                  <a:cubicBezTo>
                    <a:pt x="4572" y="10668"/>
                    <a:pt x="9144" y="0"/>
                    <a:pt x="9144" y="0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98E4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39" name="Shape 15350"/>
            <p:cNvSpPr/>
            <p:nvPr/>
          </p:nvSpPr>
          <p:spPr>
            <a:xfrm>
              <a:off x="1453896" y="188976"/>
              <a:ext cx="36576" cy="30480"/>
            </a:xfrm>
            <a:custGeom>
              <a:avLst/>
              <a:gdLst/>
              <a:ahLst/>
              <a:cxnLst/>
              <a:rect l="0" t="0" r="0" b="0"/>
              <a:pathLst>
                <a:path w="36576" h="30480">
                  <a:moveTo>
                    <a:pt x="28956" y="0"/>
                  </a:moveTo>
                  <a:cubicBezTo>
                    <a:pt x="28956" y="12192"/>
                    <a:pt x="28956" y="21336"/>
                    <a:pt x="36576" y="30480"/>
                  </a:cubicBezTo>
                  <a:cubicBezTo>
                    <a:pt x="19812" y="21336"/>
                    <a:pt x="12192" y="16764"/>
                    <a:pt x="0" y="25908"/>
                  </a:cubicBezTo>
                  <a:lnTo>
                    <a:pt x="28956" y="0"/>
                  </a:ln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98E4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40" name="Shape 15351"/>
            <p:cNvSpPr/>
            <p:nvPr/>
          </p:nvSpPr>
          <p:spPr>
            <a:xfrm>
              <a:off x="1103376" y="524256"/>
              <a:ext cx="25908" cy="32004"/>
            </a:xfrm>
            <a:custGeom>
              <a:avLst/>
              <a:gdLst/>
              <a:ahLst/>
              <a:cxnLst/>
              <a:rect l="0" t="0" r="0" b="0"/>
              <a:pathLst>
                <a:path w="25908" h="32004">
                  <a:moveTo>
                    <a:pt x="0" y="0"/>
                  </a:moveTo>
                  <a:cubicBezTo>
                    <a:pt x="16764" y="0"/>
                    <a:pt x="21336" y="12192"/>
                    <a:pt x="25908" y="22860"/>
                  </a:cubicBezTo>
                  <a:cubicBezTo>
                    <a:pt x="16764" y="19812"/>
                    <a:pt x="4572" y="22860"/>
                    <a:pt x="0" y="32004"/>
                  </a:cubicBezTo>
                  <a:lnTo>
                    <a:pt x="0" y="0"/>
                  </a:ln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98E4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41" name="Shape 15352"/>
            <p:cNvSpPr/>
            <p:nvPr/>
          </p:nvSpPr>
          <p:spPr>
            <a:xfrm>
              <a:off x="1363980" y="665988"/>
              <a:ext cx="32004" cy="62484"/>
            </a:xfrm>
            <a:custGeom>
              <a:avLst/>
              <a:gdLst/>
              <a:ahLst/>
              <a:cxnLst/>
              <a:rect l="0" t="0" r="0" b="0"/>
              <a:pathLst>
                <a:path w="32004" h="62484">
                  <a:moveTo>
                    <a:pt x="0" y="0"/>
                  </a:moveTo>
                  <a:lnTo>
                    <a:pt x="32004" y="62484"/>
                  </a:lnTo>
                  <a:cubicBezTo>
                    <a:pt x="15240" y="45720"/>
                    <a:pt x="0" y="25908"/>
                    <a:pt x="0" y="0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DEEE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42" name="Shape 15353"/>
            <p:cNvSpPr/>
            <p:nvPr/>
          </p:nvSpPr>
          <p:spPr>
            <a:xfrm>
              <a:off x="1322832" y="371856"/>
              <a:ext cx="56388" cy="47244"/>
            </a:xfrm>
            <a:custGeom>
              <a:avLst/>
              <a:gdLst/>
              <a:ahLst/>
              <a:cxnLst/>
              <a:rect l="0" t="0" r="0" b="0"/>
              <a:pathLst>
                <a:path w="56388" h="47244">
                  <a:moveTo>
                    <a:pt x="0" y="0"/>
                  </a:moveTo>
                  <a:lnTo>
                    <a:pt x="56388" y="47244"/>
                  </a:lnTo>
                  <a:cubicBezTo>
                    <a:pt x="36576" y="35052"/>
                    <a:pt x="7620" y="22860"/>
                    <a:pt x="0" y="0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DEEE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43" name="Shape 15354"/>
            <p:cNvSpPr/>
            <p:nvPr/>
          </p:nvSpPr>
          <p:spPr>
            <a:xfrm>
              <a:off x="769620" y="0"/>
              <a:ext cx="1161288" cy="1447800"/>
            </a:xfrm>
            <a:custGeom>
              <a:avLst/>
              <a:gdLst/>
              <a:ahLst/>
              <a:cxnLst/>
              <a:rect l="0" t="0" r="0" b="0"/>
              <a:pathLst>
                <a:path w="1161288" h="1447800">
                  <a:moveTo>
                    <a:pt x="856488" y="19812"/>
                  </a:moveTo>
                  <a:cubicBezTo>
                    <a:pt x="757428" y="0"/>
                    <a:pt x="556260" y="102108"/>
                    <a:pt x="515112" y="181356"/>
                  </a:cubicBezTo>
                  <a:cubicBezTo>
                    <a:pt x="477012" y="263652"/>
                    <a:pt x="316992" y="304800"/>
                    <a:pt x="256032" y="402336"/>
                  </a:cubicBezTo>
                  <a:cubicBezTo>
                    <a:pt x="193548" y="505968"/>
                    <a:pt x="135636" y="505968"/>
                    <a:pt x="74676" y="563880"/>
                  </a:cubicBezTo>
                  <a:cubicBezTo>
                    <a:pt x="12192" y="624840"/>
                    <a:pt x="4572" y="740664"/>
                    <a:pt x="4572" y="740664"/>
                  </a:cubicBezTo>
                  <a:cubicBezTo>
                    <a:pt x="0" y="772668"/>
                    <a:pt x="103632" y="711708"/>
                    <a:pt x="243840" y="757428"/>
                  </a:cubicBezTo>
                  <a:cubicBezTo>
                    <a:pt x="271272" y="813816"/>
                    <a:pt x="445008" y="934212"/>
                    <a:pt x="568452" y="934212"/>
                  </a:cubicBezTo>
                  <a:cubicBezTo>
                    <a:pt x="687324" y="934212"/>
                    <a:pt x="737616" y="1045464"/>
                    <a:pt x="819912" y="1184148"/>
                  </a:cubicBezTo>
                  <a:cubicBezTo>
                    <a:pt x="856488" y="1258824"/>
                    <a:pt x="934212" y="1278636"/>
                    <a:pt x="967740" y="1328928"/>
                  </a:cubicBezTo>
                  <a:cubicBezTo>
                    <a:pt x="1004316" y="1373124"/>
                    <a:pt x="999744" y="1447800"/>
                    <a:pt x="1037844" y="1447800"/>
                  </a:cubicBezTo>
                  <a:cubicBezTo>
                    <a:pt x="1120140" y="1447800"/>
                    <a:pt x="1161288" y="1176528"/>
                    <a:pt x="1107948" y="1077468"/>
                  </a:cubicBezTo>
                  <a:cubicBezTo>
                    <a:pt x="1091184" y="934212"/>
                    <a:pt x="1110996" y="830580"/>
                    <a:pt x="1053084" y="752856"/>
                  </a:cubicBezTo>
                  <a:cubicBezTo>
                    <a:pt x="1091184" y="629412"/>
                    <a:pt x="1066800" y="329184"/>
                    <a:pt x="999744" y="242316"/>
                  </a:cubicBezTo>
                  <a:cubicBezTo>
                    <a:pt x="946404" y="176784"/>
                    <a:pt x="999744" y="60960"/>
                    <a:pt x="856488" y="19812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44" name="Shape 15355"/>
            <p:cNvSpPr/>
            <p:nvPr/>
          </p:nvSpPr>
          <p:spPr>
            <a:xfrm>
              <a:off x="1575816" y="121920"/>
              <a:ext cx="210312" cy="1007364"/>
            </a:xfrm>
            <a:custGeom>
              <a:avLst/>
              <a:gdLst/>
              <a:ahLst/>
              <a:cxnLst/>
              <a:rect l="0" t="0" r="0" b="0"/>
              <a:pathLst>
                <a:path w="210312" h="1007364">
                  <a:moveTo>
                    <a:pt x="82296" y="0"/>
                  </a:moveTo>
                  <a:cubicBezTo>
                    <a:pt x="0" y="9144"/>
                    <a:pt x="50292" y="219456"/>
                    <a:pt x="70104" y="321564"/>
                  </a:cubicBezTo>
                  <a:cubicBezTo>
                    <a:pt x="91440" y="420624"/>
                    <a:pt x="70104" y="502920"/>
                    <a:pt x="70104" y="502920"/>
                  </a:cubicBezTo>
                  <a:cubicBezTo>
                    <a:pt x="120396" y="544068"/>
                    <a:pt x="111252" y="614172"/>
                    <a:pt x="132588" y="685800"/>
                  </a:cubicBezTo>
                  <a:cubicBezTo>
                    <a:pt x="152400" y="755904"/>
                    <a:pt x="210312" y="923544"/>
                    <a:pt x="193548" y="1007364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45" name="Shape 15356"/>
            <p:cNvSpPr/>
            <p:nvPr/>
          </p:nvSpPr>
          <p:spPr>
            <a:xfrm>
              <a:off x="996696" y="678180"/>
              <a:ext cx="16764" cy="79248"/>
            </a:xfrm>
            <a:custGeom>
              <a:avLst/>
              <a:gdLst/>
              <a:ahLst/>
              <a:cxnLst/>
              <a:rect l="0" t="0" r="0" b="0"/>
              <a:pathLst>
                <a:path w="16764" h="79248">
                  <a:moveTo>
                    <a:pt x="0" y="0"/>
                  </a:moveTo>
                  <a:cubicBezTo>
                    <a:pt x="0" y="24384"/>
                    <a:pt x="7620" y="62484"/>
                    <a:pt x="16764" y="79248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46" name="Shape 15357"/>
            <p:cNvSpPr/>
            <p:nvPr/>
          </p:nvSpPr>
          <p:spPr>
            <a:xfrm>
              <a:off x="1078992" y="498348"/>
              <a:ext cx="36576" cy="106680"/>
            </a:xfrm>
            <a:custGeom>
              <a:avLst/>
              <a:gdLst/>
              <a:ahLst/>
              <a:cxnLst/>
              <a:rect l="0" t="0" r="0" b="0"/>
              <a:pathLst>
                <a:path w="36576" h="106680">
                  <a:moveTo>
                    <a:pt x="0" y="0"/>
                  </a:moveTo>
                  <a:cubicBezTo>
                    <a:pt x="36576" y="28956"/>
                    <a:pt x="33528" y="60960"/>
                    <a:pt x="28956" y="10668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47" name="Shape 15358"/>
            <p:cNvSpPr/>
            <p:nvPr/>
          </p:nvSpPr>
          <p:spPr>
            <a:xfrm>
              <a:off x="1110996" y="541020"/>
              <a:ext cx="59436" cy="15240"/>
            </a:xfrm>
            <a:custGeom>
              <a:avLst/>
              <a:gdLst/>
              <a:ahLst/>
              <a:cxnLst/>
              <a:rect l="0" t="0" r="0" b="0"/>
              <a:pathLst>
                <a:path w="59436" h="15240">
                  <a:moveTo>
                    <a:pt x="0" y="9144"/>
                  </a:moveTo>
                  <a:cubicBezTo>
                    <a:pt x="21336" y="0"/>
                    <a:pt x="42672" y="4572"/>
                    <a:pt x="59436" y="1524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48" name="Shape 15359"/>
            <p:cNvSpPr/>
            <p:nvPr/>
          </p:nvSpPr>
          <p:spPr>
            <a:xfrm>
              <a:off x="1289304" y="330708"/>
              <a:ext cx="57912" cy="88392"/>
            </a:xfrm>
            <a:custGeom>
              <a:avLst/>
              <a:gdLst/>
              <a:ahLst/>
              <a:cxnLst/>
              <a:rect l="0" t="0" r="0" b="0"/>
              <a:pathLst>
                <a:path w="57912" h="88392">
                  <a:moveTo>
                    <a:pt x="4572" y="0"/>
                  </a:moveTo>
                  <a:cubicBezTo>
                    <a:pt x="0" y="32004"/>
                    <a:pt x="24384" y="71628"/>
                    <a:pt x="57912" y="88392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49" name="Shape 15360"/>
            <p:cNvSpPr/>
            <p:nvPr/>
          </p:nvSpPr>
          <p:spPr>
            <a:xfrm>
              <a:off x="1271016" y="390144"/>
              <a:ext cx="36576" cy="13716"/>
            </a:xfrm>
            <a:custGeom>
              <a:avLst/>
              <a:gdLst/>
              <a:ahLst/>
              <a:cxnLst/>
              <a:rect l="0" t="0" r="0" b="0"/>
              <a:pathLst>
                <a:path w="36576" h="13716">
                  <a:moveTo>
                    <a:pt x="36576" y="0"/>
                  </a:moveTo>
                  <a:cubicBezTo>
                    <a:pt x="21336" y="0"/>
                    <a:pt x="12192" y="4572"/>
                    <a:pt x="0" y="13716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50" name="Shape 15361"/>
            <p:cNvSpPr/>
            <p:nvPr/>
          </p:nvSpPr>
          <p:spPr>
            <a:xfrm>
              <a:off x="1437132" y="121920"/>
              <a:ext cx="53340" cy="97536"/>
            </a:xfrm>
            <a:custGeom>
              <a:avLst/>
              <a:gdLst/>
              <a:ahLst/>
              <a:cxnLst/>
              <a:rect l="0" t="0" r="0" b="0"/>
              <a:pathLst>
                <a:path w="53340" h="97536">
                  <a:moveTo>
                    <a:pt x="41148" y="0"/>
                  </a:moveTo>
                  <a:cubicBezTo>
                    <a:pt x="53340" y="38100"/>
                    <a:pt x="41148" y="80772"/>
                    <a:pt x="0" y="97536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51" name="Shape 15362"/>
            <p:cNvSpPr/>
            <p:nvPr/>
          </p:nvSpPr>
          <p:spPr>
            <a:xfrm>
              <a:off x="1475232" y="184404"/>
              <a:ext cx="15240" cy="45720"/>
            </a:xfrm>
            <a:custGeom>
              <a:avLst/>
              <a:gdLst/>
              <a:ahLst/>
              <a:cxnLst/>
              <a:rect l="0" t="0" r="0" b="0"/>
              <a:pathLst>
                <a:path w="15240" h="45720">
                  <a:moveTo>
                    <a:pt x="0" y="0"/>
                  </a:moveTo>
                  <a:cubicBezTo>
                    <a:pt x="12192" y="12192"/>
                    <a:pt x="15240" y="28956"/>
                    <a:pt x="15240" y="4572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52" name="Shape 15363"/>
            <p:cNvSpPr/>
            <p:nvPr/>
          </p:nvSpPr>
          <p:spPr>
            <a:xfrm>
              <a:off x="1563624" y="605028"/>
              <a:ext cx="83820" cy="19812"/>
            </a:xfrm>
            <a:custGeom>
              <a:avLst/>
              <a:gdLst/>
              <a:ahLst/>
              <a:cxnLst/>
              <a:rect l="0" t="0" r="0" b="0"/>
              <a:pathLst>
                <a:path w="83820" h="19812">
                  <a:moveTo>
                    <a:pt x="0" y="0"/>
                  </a:moveTo>
                  <a:cubicBezTo>
                    <a:pt x="28956" y="0"/>
                    <a:pt x="62484" y="4572"/>
                    <a:pt x="83820" y="19812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53" name="Shape 15364"/>
            <p:cNvSpPr/>
            <p:nvPr/>
          </p:nvSpPr>
          <p:spPr>
            <a:xfrm>
              <a:off x="1354836" y="922020"/>
              <a:ext cx="140208" cy="16764"/>
            </a:xfrm>
            <a:custGeom>
              <a:avLst/>
              <a:gdLst/>
              <a:ahLst/>
              <a:cxnLst/>
              <a:rect l="0" t="0" r="0" b="0"/>
              <a:pathLst>
                <a:path w="140208" h="16764">
                  <a:moveTo>
                    <a:pt x="0" y="12192"/>
                  </a:moveTo>
                  <a:cubicBezTo>
                    <a:pt x="45720" y="16764"/>
                    <a:pt x="94488" y="7620"/>
                    <a:pt x="140208" y="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54" name="Shape 15365"/>
            <p:cNvSpPr/>
            <p:nvPr/>
          </p:nvSpPr>
          <p:spPr>
            <a:xfrm>
              <a:off x="1338072" y="650748"/>
              <a:ext cx="51816" cy="102108"/>
            </a:xfrm>
            <a:custGeom>
              <a:avLst/>
              <a:gdLst/>
              <a:ahLst/>
              <a:cxnLst/>
              <a:rect l="0" t="0" r="0" b="0"/>
              <a:pathLst>
                <a:path w="51816" h="102108">
                  <a:moveTo>
                    <a:pt x="7620" y="0"/>
                  </a:moveTo>
                  <a:cubicBezTo>
                    <a:pt x="0" y="32004"/>
                    <a:pt x="28956" y="80772"/>
                    <a:pt x="51816" y="102108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55" name="Shape 15366"/>
            <p:cNvSpPr/>
            <p:nvPr/>
          </p:nvSpPr>
          <p:spPr>
            <a:xfrm>
              <a:off x="1306068" y="714756"/>
              <a:ext cx="57912" cy="42672"/>
            </a:xfrm>
            <a:custGeom>
              <a:avLst/>
              <a:gdLst/>
              <a:ahLst/>
              <a:cxnLst/>
              <a:rect l="0" t="0" r="0" b="0"/>
              <a:pathLst>
                <a:path w="57912" h="42672">
                  <a:moveTo>
                    <a:pt x="57912" y="0"/>
                  </a:moveTo>
                  <a:cubicBezTo>
                    <a:pt x="33528" y="0"/>
                    <a:pt x="12192" y="25908"/>
                    <a:pt x="0" y="42672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56" name="Shape 15367"/>
            <p:cNvSpPr/>
            <p:nvPr/>
          </p:nvSpPr>
          <p:spPr>
            <a:xfrm>
              <a:off x="1385316" y="504444"/>
              <a:ext cx="51816" cy="25908"/>
            </a:xfrm>
            <a:custGeom>
              <a:avLst/>
              <a:gdLst/>
              <a:ahLst/>
              <a:cxnLst/>
              <a:rect l="0" t="0" r="0" b="0"/>
              <a:pathLst>
                <a:path w="51816" h="25908">
                  <a:moveTo>
                    <a:pt x="0" y="21336"/>
                  </a:moveTo>
                  <a:cubicBezTo>
                    <a:pt x="13716" y="25908"/>
                    <a:pt x="38100" y="9144"/>
                    <a:pt x="51816" y="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57" name="Shape 15368"/>
            <p:cNvSpPr/>
            <p:nvPr/>
          </p:nvSpPr>
          <p:spPr>
            <a:xfrm>
              <a:off x="1411224" y="524256"/>
              <a:ext cx="12192" cy="25908"/>
            </a:xfrm>
            <a:custGeom>
              <a:avLst/>
              <a:gdLst/>
              <a:ahLst/>
              <a:cxnLst/>
              <a:rect l="0" t="0" r="0" b="0"/>
              <a:pathLst>
                <a:path w="12192" h="25908">
                  <a:moveTo>
                    <a:pt x="0" y="0"/>
                  </a:moveTo>
                  <a:cubicBezTo>
                    <a:pt x="9144" y="3048"/>
                    <a:pt x="12192" y="15240"/>
                    <a:pt x="12192" y="25908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58" name="Shape 15369"/>
            <p:cNvSpPr/>
            <p:nvPr/>
          </p:nvSpPr>
          <p:spPr>
            <a:xfrm>
              <a:off x="1485900" y="876300"/>
              <a:ext cx="50292" cy="79248"/>
            </a:xfrm>
            <a:custGeom>
              <a:avLst/>
              <a:gdLst/>
              <a:ahLst/>
              <a:cxnLst/>
              <a:rect l="0" t="0" r="0" b="0"/>
              <a:pathLst>
                <a:path w="50292" h="79248">
                  <a:moveTo>
                    <a:pt x="0" y="0"/>
                  </a:moveTo>
                  <a:cubicBezTo>
                    <a:pt x="0" y="33528"/>
                    <a:pt x="9144" y="79248"/>
                    <a:pt x="50292" y="79248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333333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59" name="Shape 15370"/>
            <p:cNvSpPr/>
            <p:nvPr/>
          </p:nvSpPr>
          <p:spPr>
            <a:xfrm>
              <a:off x="1327404" y="656844"/>
              <a:ext cx="42672" cy="19812"/>
            </a:xfrm>
            <a:custGeom>
              <a:avLst/>
              <a:gdLst/>
              <a:ahLst/>
              <a:cxnLst/>
              <a:rect l="0" t="0" r="0" b="0"/>
              <a:pathLst>
                <a:path w="42672" h="19812">
                  <a:moveTo>
                    <a:pt x="0" y="9144"/>
                  </a:moveTo>
                  <a:cubicBezTo>
                    <a:pt x="12192" y="19812"/>
                    <a:pt x="27432" y="4572"/>
                    <a:pt x="42672" y="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FAB57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0" name="Shape 15371"/>
            <p:cNvSpPr/>
            <p:nvPr/>
          </p:nvSpPr>
          <p:spPr>
            <a:xfrm>
              <a:off x="1091184" y="580644"/>
              <a:ext cx="45720" cy="12192"/>
            </a:xfrm>
            <a:custGeom>
              <a:avLst/>
              <a:gdLst/>
              <a:ahLst/>
              <a:cxnLst/>
              <a:rect l="0" t="0" r="0" b="0"/>
              <a:pathLst>
                <a:path w="45720" h="12192">
                  <a:moveTo>
                    <a:pt x="0" y="7620"/>
                  </a:moveTo>
                  <a:cubicBezTo>
                    <a:pt x="16764" y="12192"/>
                    <a:pt x="28956" y="4572"/>
                    <a:pt x="45720" y="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FAB57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1" name="Shape 15372"/>
            <p:cNvSpPr/>
            <p:nvPr/>
          </p:nvSpPr>
          <p:spPr>
            <a:xfrm>
              <a:off x="1267968" y="345948"/>
              <a:ext cx="50292" cy="10668"/>
            </a:xfrm>
            <a:custGeom>
              <a:avLst/>
              <a:gdLst/>
              <a:ahLst/>
              <a:cxnLst/>
              <a:rect l="0" t="0" r="0" b="0"/>
              <a:pathLst>
                <a:path w="50292" h="10668">
                  <a:moveTo>
                    <a:pt x="0" y="10668"/>
                  </a:moveTo>
                  <a:cubicBezTo>
                    <a:pt x="16764" y="7620"/>
                    <a:pt x="33528" y="4572"/>
                    <a:pt x="50292" y="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FAB57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2" name="Shape 15373"/>
            <p:cNvSpPr/>
            <p:nvPr/>
          </p:nvSpPr>
          <p:spPr>
            <a:xfrm>
              <a:off x="1470660" y="137160"/>
              <a:ext cx="41148" cy="4572"/>
            </a:xfrm>
            <a:custGeom>
              <a:avLst/>
              <a:gdLst/>
              <a:ahLst/>
              <a:cxnLst/>
              <a:rect l="0" t="0" r="0" b="0"/>
              <a:pathLst>
                <a:path w="41148" h="4572">
                  <a:moveTo>
                    <a:pt x="0" y="4572"/>
                  </a:moveTo>
                  <a:cubicBezTo>
                    <a:pt x="12192" y="4572"/>
                    <a:pt x="24384" y="4572"/>
                    <a:pt x="41148" y="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FAB57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3" name="Shape 15374"/>
            <p:cNvSpPr/>
            <p:nvPr/>
          </p:nvSpPr>
          <p:spPr>
            <a:xfrm>
              <a:off x="1575816" y="580644"/>
              <a:ext cx="13716" cy="57912"/>
            </a:xfrm>
            <a:custGeom>
              <a:avLst/>
              <a:gdLst/>
              <a:ahLst/>
              <a:cxnLst/>
              <a:rect l="0" t="0" r="0" b="0"/>
              <a:pathLst>
                <a:path w="13716" h="57912">
                  <a:moveTo>
                    <a:pt x="13716" y="0"/>
                  </a:moveTo>
                  <a:cubicBezTo>
                    <a:pt x="4572" y="21336"/>
                    <a:pt x="9144" y="41148"/>
                    <a:pt x="0" y="57912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FAB57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4" name="Shape 15375"/>
            <p:cNvSpPr/>
            <p:nvPr/>
          </p:nvSpPr>
          <p:spPr>
            <a:xfrm>
              <a:off x="1479804" y="886968"/>
              <a:ext cx="21336" cy="4572"/>
            </a:xfrm>
            <a:custGeom>
              <a:avLst/>
              <a:gdLst/>
              <a:ahLst/>
              <a:cxnLst/>
              <a:rect l="0" t="0" r="0" b="0"/>
              <a:pathLst>
                <a:path w="21336" h="4572">
                  <a:moveTo>
                    <a:pt x="0" y="4572"/>
                  </a:moveTo>
                  <a:cubicBezTo>
                    <a:pt x="7620" y="0"/>
                    <a:pt x="15240" y="0"/>
                    <a:pt x="21336" y="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FAB57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5" name="Shape 15376"/>
            <p:cNvSpPr/>
            <p:nvPr/>
          </p:nvSpPr>
          <p:spPr>
            <a:xfrm>
              <a:off x="987552" y="691896"/>
              <a:ext cx="41148" cy="1524"/>
            </a:xfrm>
            <a:custGeom>
              <a:avLst/>
              <a:gdLst/>
              <a:ahLst/>
              <a:cxnLst/>
              <a:rect l="0" t="0" r="0" b="0"/>
              <a:pathLst>
                <a:path w="41148" h="1524">
                  <a:moveTo>
                    <a:pt x="0" y="0"/>
                  </a:moveTo>
                  <a:cubicBezTo>
                    <a:pt x="12192" y="0"/>
                    <a:pt x="24384" y="1524"/>
                    <a:pt x="41148" y="1524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FAB57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6" name="Shape 15377"/>
            <p:cNvSpPr/>
            <p:nvPr/>
          </p:nvSpPr>
          <p:spPr>
            <a:xfrm>
              <a:off x="1074420" y="493776"/>
              <a:ext cx="28956" cy="25908"/>
            </a:xfrm>
            <a:custGeom>
              <a:avLst/>
              <a:gdLst/>
              <a:ahLst/>
              <a:cxnLst/>
              <a:rect l="0" t="0" r="0" b="0"/>
              <a:pathLst>
                <a:path w="28956" h="25908">
                  <a:moveTo>
                    <a:pt x="0" y="25908"/>
                  </a:moveTo>
                  <a:cubicBezTo>
                    <a:pt x="9144" y="12192"/>
                    <a:pt x="21336" y="9144"/>
                    <a:pt x="28956" y="0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FAB57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7" name="Shape 15378"/>
            <p:cNvSpPr/>
            <p:nvPr/>
          </p:nvSpPr>
          <p:spPr>
            <a:xfrm>
              <a:off x="1136904" y="530352"/>
              <a:ext cx="22860" cy="57912"/>
            </a:xfrm>
            <a:custGeom>
              <a:avLst/>
              <a:gdLst/>
              <a:ahLst/>
              <a:cxnLst/>
              <a:rect l="0" t="0" r="0" b="0"/>
              <a:pathLst>
                <a:path w="22860" h="57912">
                  <a:moveTo>
                    <a:pt x="22860" y="0"/>
                  </a:moveTo>
                  <a:cubicBezTo>
                    <a:pt x="12192" y="16764"/>
                    <a:pt x="7620" y="38100"/>
                    <a:pt x="0" y="57912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FAB57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8" name="Shape 15379"/>
            <p:cNvSpPr/>
            <p:nvPr/>
          </p:nvSpPr>
          <p:spPr>
            <a:xfrm>
              <a:off x="1327404" y="403860"/>
              <a:ext cx="10668" cy="12192"/>
            </a:xfrm>
            <a:custGeom>
              <a:avLst/>
              <a:gdLst/>
              <a:ahLst/>
              <a:cxnLst/>
              <a:rect l="0" t="0" r="0" b="0"/>
              <a:pathLst>
                <a:path w="10668" h="12192">
                  <a:moveTo>
                    <a:pt x="10668" y="3048"/>
                  </a:moveTo>
                  <a:cubicBezTo>
                    <a:pt x="3048" y="0"/>
                    <a:pt x="0" y="3048"/>
                    <a:pt x="0" y="12192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FAB57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9" name="Shape 15380"/>
            <p:cNvSpPr/>
            <p:nvPr/>
          </p:nvSpPr>
          <p:spPr>
            <a:xfrm>
              <a:off x="1296924" y="734568"/>
              <a:ext cx="36576" cy="18288"/>
            </a:xfrm>
            <a:custGeom>
              <a:avLst/>
              <a:gdLst/>
              <a:ahLst/>
              <a:cxnLst/>
              <a:rect l="0" t="0" r="0" b="0"/>
              <a:pathLst>
                <a:path w="36576" h="18288">
                  <a:moveTo>
                    <a:pt x="0" y="0"/>
                  </a:moveTo>
                  <a:cubicBezTo>
                    <a:pt x="12192" y="9144"/>
                    <a:pt x="19812" y="18288"/>
                    <a:pt x="36576" y="18288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FAB57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70" name="Shape 15381"/>
            <p:cNvSpPr/>
            <p:nvPr/>
          </p:nvSpPr>
          <p:spPr>
            <a:xfrm>
              <a:off x="1752600" y="1106424"/>
              <a:ext cx="30480" cy="4572"/>
            </a:xfrm>
            <a:custGeom>
              <a:avLst/>
              <a:gdLst/>
              <a:ahLst/>
              <a:cxnLst/>
              <a:rect l="0" t="0" r="0" b="0"/>
              <a:pathLst>
                <a:path w="30480" h="4572">
                  <a:moveTo>
                    <a:pt x="30480" y="4572"/>
                  </a:moveTo>
                  <a:cubicBezTo>
                    <a:pt x="21336" y="4572"/>
                    <a:pt x="12192" y="0"/>
                    <a:pt x="0" y="4572"/>
                  </a:cubicBezTo>
                </a:path>
              </a:pathLst>
            </a:custGeom>
            <a:ln w="0" cap="rnd">
              <a:round/>
            </a:ln>
          </p:spPr>
          <p:style>
            <a:lnRef idx="1">
              <a:srgbClr val="FAB57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71" name="Shape 15382"/>
            <p:cNvSpPr/>
            <p:nvPr/>
          </p:nvSpPr>
          <p:spPr>
            <a:xfrm>
              <a:off x="1054608" y="332232"/>
              <a:ext cx="131064" cy="112776"/>
            </a:xfrm>
            <a:custGeom>
              <a:avLst/>
              <a:gdLst/>
              <a:ahLst/>
              <a:cxnLst/>
              <a:rect l="0" t="0" r="0" b="0"/>
              <a:pathLst>
                <a:path w="131064" h="112776">
                  <a:moveTo>
                    <a:pt x="131064" y="0"/>
                  </a:moveTo>
                  <a:lnTo>
                    <a:pt x="0" y="112776"/>
                  </a:lnTo>
                  <a:cubicBezTo>
                    <a:pt x="12192" y="82296"/>
                    <a:pt x="36576" y="57912"/>
                    <a:pt x="60960" y="41148"/>
                  </a:cubicBezTo>
                  <a:cubicBezTo>
                    <a:pt x="82296" y="28956"/>
                    <a:pt x="106680" y="3048"/>
                    <a:pt x="131064" y="0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72" name="Shape 15383"/>
            <p:cNvSpPr/>
            <p:nvPr/>
          </p:nvSpPr>
          <p:spPr>
            <a:xfrm>
              <a:off x="844296" y="489204"/>
              <a:ext cx="173736" cy="141732"/>
            </a:xfrm>
            <a:custGeom>
              <a:avLst/>
              <a:gdLst/>
              <a:ahLst/>
              <a:cxnLst/>
              <a:rect l="0" t="0" r="0" b="0"/>
              <a:pathLst>
                <a:path w="173736" h="141732">
                  <a:moveTo>
                    <a:pt x="173736" y="0"/>
                  </a:moveTo>
                  <a:cubicBezTo>
                    <a:pt x="164592" y="19812"/>
                    <a:pt x="152400" y="45720"/>
                    <a:pt x="128016" y="53340"/>
                  </a:cubicBezTo>
                  <a:cubicBezTo>
                    <a:pt x="106680" y="62484"/>
                    <a:pt x="79248" y="57912"/>
                    <a:pt x="57912" y="79248"/>
                  </a:cubicBezTo>
                  <a:lnTo>
                    <a:pt x="0" y="141732"/>
                  </a:lnTo>
                  <a:cubicBezTo>
                    <a:pt x="12192" y="99060"/>
                    <a:pt x="45720" y="70104"/>
                    <a:pt x="82296" y="53340"/>
                  </a:cubicBezTo>
                  <a:cubicBezTo>
                    <a:pt x="99060" y="45720"/>
                    <a:pt x="115824" y="41148"/>
                    <a:pt x="128016" y="36576"/>
                  </a:cubicBezTo>
                  <a:cubicBezTo>
                    <a:pt x="147828" y="24384"/>
                    <a:pt x="156972" y="12192"/>
                    <a:pt x="173736" y="0"/>
                  </a:cubicBezTo>
                  <a:close/>
                </a:path>
              </a:pathLst>
            </a:custGeom>
            <a:ln w="0" cap="rnd">
              <a:round/>
            </a:ln>
          </p:spPr>
          <p:style>
            <a:lnRef idx="0">
              <a:srgbClr val="000000"/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18797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1824" y="107548"/>
            <a:ext cx="10040155" cy="611538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Anatomie :</a:t>
            </a:r>
            <a:endParaRPr lang="fr-FR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" name="Group 18873"/>
          <p:cNvGrpSpPr/>
          <p:nvPr/>
        </p:nvGrpSpPr>
        <p:grpSpPr>
          <a:xfrm>
            <a:off x="6538619" y="1977188"/>
            <a:ext cx="2111376" cy="2646045"/>
            <a:chOff x="0" y="0"/>
            <a:chExt cx="2111502" cy="2646426"/>
          </a:xfrm>
        </p:grpSpPr>
        <p:pic>
          <p:nvPicPr>
            <p:cNvPr id="5" name="Picture 65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792480" y="0"/>
              <a:ext cx="1319022" cy="2646426"/>
            </a:xfrm>
            <a:prstGeom prst="rect">
              <a:avLst/>
            </a:prstGeom>
          </p:spPr>
        </p:pic>
        <p:sp>
          <p:nvSpPr>
            <p:cNvPr id="6" name="Shape 655"/>
            <p:cNvSpPr/>
            <p:nvPr/>
          </p:nvSpPr>
          <p:spPr>
            <a:xfrm>
              <a:off x="0" y="644652"/>
              <a:ext cx="898386" cy="152400"/>
            </a:xfrm>
            <a:custGeom>
              <a:avLst/>
              <a:gdLst/>
              <a:ahLst/>
              <a:cxnLst/>
              <a:rect l="0" t="0" r="0" b="0"/>
              <a:pathLst>
                <a:path w="898386" h="152400">
                  <a:moveTo>
                    <a:pt x="745986" y="0"/>
                  </a:moveTo>
                  <a:lnTo>
                    <a:pt x="898386" y="76200"/>
                  </a:lnTo>
                  <a:lnTo>
                    <a:pt x="745986" y="152400"/>
                  </a:lnTo>
                  <a:lnTo>
                    <a:pt x="745986" y="101346"/>
                  </a:lnTo>
                  <a:lnTo>
                    <a:pt x="0" y="101346"/>
                  </a:lnTo>
                  <a:lnTo>
                    <a:pt x="0" y="51054"/>
                  </a:lnTo>
                  <a:lnTo>
                    <a:pt x="745986" y="51054"/>
                  </a:lnTo>
                  <a:lnTo>
                    <a:pt x="745986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7" name="Shape 656"/>
            <p:cNvSpPr/>
            <p:nvPr/>
          </p:nvSpPr>
          <p:spPr>
            <a:xfrm>
              <a:off x="360426" y="1795272"/>
              <a:ext cx="863334" cy="152400"/>
            </a:xfrm>
            <a:custGeom>
              <a:avLst/>
              <a:gdLst/>
              <a:ahLst/>
              <a:cxnLst/>
              <a:rect l="0" t="0" r="0" b="0"/>
              <a:pathLst>
                <a:path w="863334" h="152400">
                  <a:moveTo>
                    <a:pt x="710934" y="0"/>
                  </a:moveTo>
                  <a:lnTo>
                    <a:pt x="863334" y="76200"/>
                  </a:lnTo>
                  <a:lnTo>
                    <a:pt x="710934" y="152400"/>
                  </a:lnTo>
                  <a:lnTo>
                    <a:pt x="710934" y="102108"/>
                  </a:lnTo>
                  <a:lnTo>
                    <a:pt x="0" y="102108"/>
                  </a:lnTo>
                  <a:lnTo>
                    <a:pt x="0" y="51054"/>
                  </a:lnTo>
                  <a:lnTo>
                    <a:pt x="710934" y="51054"/>
                  </a:lnTo>
                  <a:lnTo>
                    <a:pt x="71093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8" name="Shape 659"/>
            <p:cNvSpPr/>
            <p:nvPr/>
          </p:nvSpPr>
          <p:spPr>
            <a:xfrm>
              <a:off x="1223759" y="1220724"/>
              <a:ext cx="649224" cy="152400"/>
            </a:xfrm>
            <a:custGeom>
              <a:avLst/>
              <a:gdLst/>
              <a:ahLst/>
              <a:cxnLst/>
              <a:rect l="0" t="0" r="0" b="0"/>
              <a:pathLst>
                <a:path w="649224" h="152400">
                  <a:moveTo>
                    <a:pt x="152400" y="0"/>
                  </a:moveTo>
                  <a:lnTo>
                    <a:pt x="152400" y="50255"/>
                  </a:lnTo>
                  <a:lnTo>
                    <a:pt x="649224" y="49530"/>
                  </a:lnTo>
                  <a:lnTo>
                    <a:pt x="649224" y="99822"/>
                  </a:lnTo>
                  <a:lnTo>
                    <a:pt x="152400" y="101273"/>
                  </a:lnTo>
                  <a:lnTo>
                    <a:pt x="152400" y="152400"/>
                  </a:lnTo>
                  <a:lnTo>
                    <a:pt x="0" y="76200"/>
                  </a:lnTo>
                  <a:lnTo>
                    <a:pt x="15240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grpSp>
        <p:nvGrpSpPr>
          <p:cNvPr id="9" name="Group 18872"/>
          <p:cNvGrpSpPr/>
          <p:nvPr/>
        </p:nvGrpSpPr>
        <p:grpSpPr>
          <a:xfrm>
            <a:off x="600334" y="719085"/>
            <a:ext cx="2498090" cy="5614670"/>
            <a:chOff x="0" y="0"/>
            <a:chExt cx="2498598" cy="5615178"/>
          </a:xfrm>
        </p:grpSpPr>
        <p:pic>
          <p:nvPicPr>
            <p:cNvPr id="10" name="Picture 63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68474" cy="5615178"/>
            </a:xfrm>
            <a:prstGeom prst="rect">
              <a:avLst/>
            </a:prstGeom>
          </p:spPr>
        </p:pic>
        <p:sp>
          <p:nvSpPr>
            <p:cNvPr id="11" name="Shape 640"/>
            <p:cNvSpPr/>
            <p:nvPr/>
          </p:nvSpPr>
          <p:spPr>
            <a:xfrm>
              <a:off x="1547622" y="2951227"/>
              <a:ext cx="950976" cy="1091946"/>
            </a:xfrm>
            <a:custGeom>
              <a:avLst/>
              <a:gdLst/>
              <a:ahLst/>
              <a:cxnLst/>
              <a:rect l="0" t="0" r="0" b="0"/>
              <a:pathLst>
                <a:path w="950976" h="1091946">
                  <a:moveTo>
                    <a:pt x="0" y="0"/>
                  </a:moveTo>
                  <a:lnTo>
                    <a:pt x="118110" y="48768"/>
                  </a:lnTo>
                  <a:lnTo>
                    <a:pt x="89474" y="73856"/>
                  </a:lnTo>
                  <a:lnTo>
                    <a:pt x="950976" y="1066800"/>
                  </a:lnTo>
                  <a:lnTo>
                    <a:pt x="922782" y="1091946"/>
                  </a:lnTo>
                  <a:lnTo>
                    <a:pt x="60634" y="99123"/>
                  </a:lnTo>
                  <a:lnTo>
                    <a:pt x="32004" y="124206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sp>
        <p:nvSpPr>
          <p:cNvPr id="12" name="Arrondir un rectangle avec un coin du même côté 11"/>
          <p:cNvSpPr/>
          <p:nvPr/>
        </p:nvSpPr>
        <p:spPr>
          <a:xfrm>
            <a:off x="8411490" y="2946537"/>
            <a:ext cx="1940102" cy="502398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corticosurrénale</a:t>
            </a:r>
            <a:endParaRPr lang="fr-FR" dirty="0"/>
          </a:p>
        </p:txBody>
      </p:sp>
      <p:sp>
        <p:nvSpPr>
          <p:cNvPr id="13" name="Espace réservé du contenu 12"/>
          <p:cNvSpPr>
            <a:spLocks noGrp="1"/>
          </p:cNvSpPr>
          <p:nvPr>
            <p:ph idx="1"/>
          </p:nvPr>
        </p:nvSpPr>
        <p:spPr>
          <a:xfrm>
            <a:off x="4621289" y="3602609"/>
            <a:ext cx="2275764" cy="550432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800" dirty="0" err="1" smtClean="0"/>
              <a:t>médulosurrénale</a:t>
            </a:r>
            <a:endParaRPr lang="fr-FR" sz="1800" dirty="0"/>
          </a:p>
        </p:txBody>
      </p:sp>
      <p:sp>
        <p:nvSpPr>
          <p:cNvPr id="14" name="Flèche vers le bas 13"/>
          <p:cNvSpPr/>
          <p:nvPr/>
        </p:nvSpPr>
        <p:spPr>
          <a:xfrm>
            <a:off x="9223415" y="3441675"/>
            <a:ext cx="316251" cy="9425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lèche vers le bas 14"/>
          <p:cNvSpPr/>
          <p:nvPr/>
        </p:nvSpPr>
        <p:spPr>
          <a:xfrm>
            <a:off x="5471329" y="4151958"/>
            <a:ext cx="316251" cy="9425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/>
        </p:nvSpPr>
        <p:spPr>
          <a:xfrm>
            <a:off x="8551512" y="4384224"/>
            <a:ext cx="1898564" cy="123665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Cortisol +++</a:t>
            </a:r>
          </a:p>
          <a:p>
            <a:pPr algn="ctr"/>
            <a:r>
              <a:rPr lang="fr-FR" dirty="0" smtClean="0"/>
              <a:t>Aldostérone </a:t>
            </a:r>
          </a:p>
          <a:p>
            <a:pPr algn="ctr"/>
            <a:r>
              <a:rPr lang="fr-FR" dirty="0" smtClean="0"/>
              <a:t>Androgènes </a:t>
            </a:r>
            <a:endParaRPr lang="fr-FR" dirty="0"/>
          </a:p>
        </p:txBody>
      </p:sp>
      <p:sp>
        <p:nvSpPr>
          <p:cNvPr id="17" name="Ellipse 16"/>
          <p:cNvSpPr/>
          <p:nvPr/>
        </p:nvSpPr>
        <p:spPr>
          <a:xfrm>
            <a:off x="4385530" y="5094507"/>
            <a:ext cx="2487848" cy="1182637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Catécholamines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277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3487" y="579550"/>
            <a:ext cx="11217499" cy="5597414"/>
          </a:xfrm>
        </p:spPr>
        <p:txBody>
          <a:bodyPr>
            <a:normAutofit/>
          </a:bodyPr>
          <a:lstStyle/>
          <a:p>
            <a:pPr lvl="1" fontAlgn="base"/>
            <a:r>
              <a:rPr lang="fr-FR" b="1" dirty="0"/>
              <a:t>La corticosurrénale sécrète : </a:t>
            </a:r>
            <a:endParaRPr lang="fr-FR" b="1" dirty="0" smtClean="0"/>
          </a:p>
          <a:p>
            <a:pPr lvl="1" fontAlgn="base"/>
            <a:endParaRPr lang="fr-FR" sz="1050" dirty="0"/>
          </a:p>
          <a:p>
            <a:r>
              <a:rPr lang="fr-FR" dirty="0" smtClean="0"/>
              <a:t> </a:t>
            </a:r>
            <a:r>
              <a:rPr lang="fr-FR" i="1" dirty="0">
                <a:solidFill>
                  <a:srgbClr val="0070C0"/>
                </a:solidFill>
              </a:rPr>
              <a:t>Le cortisol </a:t>
            </a:r>
            <a:r>
              <a:rPr lang="fr-FR" dirty="0"/>
              <a:t>qui agit sur le métabolisme des glucides : c'est une hormone </a:t>
            </a:r>
            <a:r>
              <a:rPr lang="fr-FR" dirty="0" err="1">
                <a:solidFill>
                  <a:srgbClr val="FF0000"/>
                </a:solidFill>
              </a:rPr>
              <a:t>hyperglycémiante</a:t>
            </a:r>
            <a:r>
              <a:rPr lang="fr-FR" dirty="0"/>
              <a:t> et il a une action </a:t>
            </a:r>
            <a:r>
              <a:rPr lang="fr-FR" dirty="0" err="1"/>
              <a:t>catabolisante</a:t>
            </a:r>
            <a:r>
              <a:rPr lang="fr-FR" dirty="0"/>
              <a:t> sur les protides. </a:t>
            </a:r>
            <a:endParaRPr lang="fr-FR" sz="1100" dirty="0"/>
          </a:p>
          <a:p>
            <a:r>
              <a:rPr lang="fr-FR" dirty="0"/>
              <a:t>La sécrétion du cortisol est sous la dépendance d'une hormone hypophysaire, l’ACTH, selon le principe général du feed-back, elle-même sous la dépendance de la CRH d'origine hypothalamique. </a:t>
            </a:r>
            <a:endParaRPr lang="fr-FR" sz="1100" dirty="0"/>
          </a:p>
          <a:p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i="1" dirty="0">
                <a:solidFill>
                  <a:srgbClr val="0070C0"/>
                </a:solidFill>
              </a:rPr>
              <a:t>L'aldostérone </a:t>
            </a:r>
            <a:r>
              <a:rPr lang="fr-FR" i="1" dirty="0"/>
              <a:t>: </a:t>
            </a:r>
            <a:r>
              <a:rPr lang="fr-FR" dirty="0"/>
              <a:t>maintient l'équilibre hydroélectrique de l'organisme en conservant le sodium (tube distal du néphron) et donc l'eau. </a:t>
            </a:r>
            <a:endParaRPr lang="fr-FR" sz="1050" dirty="0"/>
          </a:p>
          <a:p>
            <a:r>
              <a:rPr lang="fr-FR" dirty="0"/>
              <a:t>La sécrétion de l'aldostérone est peu influencée par l'ACTH. </a:t>
            </a:r>
            <a:endParaRPr lang="fr-FR" sz="1050" dirty="0"/>
          </a:p>
          <a:p>
            <a:r>
              <a:rPr lang="fr-FR" b="1" dirty="0" smtClean="0">
                <a:solidFill>
                  <a:srgbClr val="0070C0"/>
                </a:solidFill>
              </a:rPr>
              <a:t> </a:t>
            </a:r>
            <a:r>
              <a:rPr lang="fr-FR" b="1" i="1" dirty="0">
                <a:solidFill>
                  <a:srgbClr val="0070C0"/>
                </a:solidFill>
              </a:rPr>
              <a:t>Les androgènes. </a:t>
            </a:r>
            <a:endParaRPr lang="fr-FR" sz="1050" dirty="0">
              <a:solidFill>
                <a:srgbClr val="0070C0"/>
              </a:solidFill>
            </a:endParaRPr>
          </a:p>
          <a:p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76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Mode de sécrétion : </a:t>
            </a:r>
            <a:endParaRPr lang="fr-FR" dirty="0"/>
          </a:p>
        </p:txBody>
      </p:sp>
      <p:grpSp>
        <p:nvGrpSpPr>
          <p:cNvPr id="4" name="Group 18487"/>
          <p:cNvGrpSpPr/>
          <p:nvPr/>
        </p:nvGrpSpPr>
        <p:grpSpPr>
          <a:xfrm>
            <a:off x="5379613" y="2231814"/>
            <a:ext cx="4404475" cy="3141346"/>
            <a:chOff x="0" y="0"/>
            <a:chExt cx="4404475" cy="3141801"/>
          </a:xfrm>
        </p:grpSpPr>
        <p:sp>
          <p:nvSpPr>
            <p:cNvPr id="5" name="Shape 132"/>
            <p:cNvSpPr/>
            <p:nvPr/>
          </p:nvSpPr>
          <p:spPr>
            <a:xfrm>
              <a:off x="504444" y="581481"/>
              <a:ext cx="360426" cy="545592"/>
            </a:xfrm>
            <a:custGeom>
              <a:avLst/>
              <a:gdLst/>
              <a:ahLst/>
              <a:cxnLst/>
              <a:rect l="0" t="0" r="0" b="0"/>
              <a:pathLst>
                <a:path w="360426" h="545592">
                  <a:moveTo>
                    <a:pt x="89916" y="0"/>
                  </a:moveTo>
                  <a:lnTo>
                    <a:pt x="270510" y="0"/>
                  </a:lnTo>
                  <a:lnTo>
                    <a:pt x="270510" y="409194"/>
                  </a:lnTo>
                  <a:lnTo>
                    <a:pt x="360426" y="409194"/>
                  </a:lnTo>
                  <a:lnTo>
                    <a:pt x="180594" y="545592"/>
                  </a:lnTo>
                  <a:lnTo>
                    <a:pt x="0" y="409194"/>
                  </a:lnTo>
                  <a:lnTo>
                    <a:pt x="89916" y="409194"/>
                  </a:lnTo>
                  <a:lnTo>
                    <a:pt x="89916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6" name="Shape 133"/>
            <p:cNvSpPr/>
            <p:nvPr/>
          </p:nvSpPr>
          <p:spPr>
            <a:xfrm>
              <a:off x="504444" y="581481"/>
              <a:ext cx="360426" cy="545592"/>
            </a:xfrm>
            <a:custGeom>
              <a:avLst/>
              <a:gdLst/>
              <a:ahLst/>
              <a:cxnLst/>
              <a:rect l="0" t="0" r="0" b="0"/>
              <a:pathLst>
                <a:path w="360426" h="545592">
                  <a:moveTo>
                    <a:pt x="0" y="409194"/>
                  </a:moveTo>
                  <a:lnTo>
                    <a:pt x="89916" y="409194"/>
                  </a:lnTo>
                  <a:lnTo>
                    <a:pt x="89916" y="0"/>
                  </a:lnTo>
                  <a:lnTo>
                    <a:pt x="270510" y="0"/>
                  </a:lnTo>
                  <a:lnTo>
                    <a:pt x="270510" y="409194"/>
                  </a:lnTo>
                  <a:lnTo>
                    <a:pt x="360426" y="409194"/>
                  </a:lnTo>
                  <a:lnTo>
                    <a:pt x="180594" y="545592"/>
                  </a:lnTo>
                  <a:close/>
                </a:path>
              </a:pathLst>
            </a:custGeom>
            <a:ln w="0" cap="rnd"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pic>
          <p:nvPicPr>
            <p:cNvPr id="7" name="Picture 13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1157553"/>
              <a:ext cx="4343401" cy="1984248"/>
            </a:xfrm>
            <a:prstGeom prst="rect">
              <a:avLst/>
            </a:prstGeom>
          </p:spPr>
        </p:pic>
        <p:sp>
          <p:nvSpPr>
            <p:cNvPr id="8" name="Shape 147"/>
            <p:cNvSpPr/>
            <p:nvPr/>
          </p:nvSpPr>
          <p:spPr>
            <a:xfrm>
              <a:off x="1872997" y="581481"/>
              <a:ext cx="360426" cy="545592"/>
            </a:xfrm>
            <a:custGeom>
              <a:avLst/>
              <a:gdLst/>
              <a:ahLst/>
              <a:cxnLst/>
              <a:rect l="0" t="0" r="0" b="0"/>
              <a:pathLst>
                <a:path w="360426" h="545592">
                  <a:moveTo>
                    <a:pt x="89916" y="0"/>
                  </a:moveTo>
                  <a:lnTo>
                    <a:pt x="270510" y="0"/>
                  </a:lnTo>
                  <a:lnTo>
                    <a:pt x="270510" y="409194"/>
                  </a:lnTo>
                  <a:lnTo>
                    <a:pt x="360426" y="409194"/>
                  </a:lnTo>
                  <a:lnTo>
                    <a:pt x="179832" y="545592"/>
                  </a:lnTo>
                  <a:lnTo>
                    <a:pt x="0" y="409194"/>
                  </a:lnTo>
                  <a:lnTo>
                    <a:pt x="89916" y="409194"/>
                  </a:lnTo>
                  <a:lnTo>
                    <a:pt x="89916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9" name="Shape 148"/>
            <p:cNvSpPr/>
            <p:nvPr/>
          </p:nvSpPr>
          <p:spPr>
            <a:xfrm>
              <a:off x="1872997" y="581481"/>
              <a:ext cx="360426" cy="545592"/>
            </a:xfrm>
            <a:custGeom>
              <a:avLst/>
              <a:gdLst/>
              <a:ahLst/>
              <a:cxnLst/>
              <a:rect l="0" t="0" r="0" b="0"/>
              <a:pathLst>
                <a:path w="360426" h="545592">
                  <a:moveTo>
                    <a:pt x="0" y="409194"/>
                  </a:moveTo>
                  <a:lnTo>
                    <a:pt x="89916" y="409194"/>
                  </a:lnTo>
                  <a:lnTo>
                    <a:pt x="89916" y="0"/>
                  </a:lnTo>
                  <a:lnTo>
                    <a:pt x="270510" y="0"/>
                  </a:lnTo>
                  <a:lnTo>
                    <a:pt x="270510" y="409194"/>
                  </a:lnTo>
                  <a:lnTo>
                    <a:pt x="360426" y="409194"/>
                  </a:lnTo>
                  <a:lnTo>
                    <a:pt x="179832" y="545592"/>
                  </a:lnTo>
                  <a:close/>
                </a:path>
              </a:pathLst>
            </a:custGeom>
            <a:ln w="0" cap="rnd"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0" name="Shape 149"/>
            <p:cNvSpPr/>
            <p:nvPr/>
          </p:nvSpPr>
          <p:spPr>
            <a:xfrm>
              <a:off x="3240024" y="509853"/>
              <a:ext cx="360426" cy="546354"/>
            </a:xfrm>
            <a:custGeom>
              <a:avLst/>
              <a:gdLst/>
              <a:ahLst/>
              <a:cxnLst/>
              <a:rect l="0" t="0" r="0" b="0"/>
              <a:pathLst>
                <a:path w="360426" h="546354">
                  <a:moveTo>
                    <a:pt x="89916" y="0"/>
                  </a:moveTo>
                  <a:lnTo>
                    <a:pt x="269748" y="0"/>
                  </a:lnTo>
                  <a:lnTo>
                    <a:pt x="269748" y="409194"/>
                  </a:lnTo>
                  <a:lnTo>
                    <a:pt x="360426" y="409194"/>
                  </a:lnTo>
                  <a:lnTo>
                    <a:pt x="179832" y="546354"/>
                  </a:lnTo>
                  <a:lnTo>
                    <a:pt x="0" y="409194"/>
                  </a:lnTo>
                  <a:lnTo>
                    <a:pt x="89916" y="409194"/>
                  </a:lnTo>
                  <a:lnTo>
                    <a:pt x="89916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1" name="Shape 150"/>
            <p:cNvSpPr/>
            <p:nvPr/>
          </p:nvSpPr>
          <p:spPr>
            <a:xfrm>
              <a:off x="3240024" y="509853"/>
              <a:ext cx="360426" cy="546354"/>
            </a:xfrm>
            <a:custGeom>
              <a:avLst/>
              <a:gdLst/>
              <a:ahLst/>
              <a:cxnLst/>
              <a:rect l="0" t="0" r="0" b="0"/>
              <a:pathLst>
                <a:path w="360426" h="546354">
                  <a:moveTo>
                    <a:pt x="0" y="409194"/>
                  </a:moveTo>
                  <a:lnTo>
                    <a:pt x="89916" y="409194"/>
                  </a:lnTo>
                  <a:lnTo>
                    <a:pt x="89916" y="0"/>
                  </a:lnTo>
                  <a:lnTo>
                    <a:pt x="269748" y="0"/>
                  </a:lnTo>
                  <a:lnTo>
                    <a:pt x="269748" y="409194"/>
                  </a:lnTo>
                  <a:lnTo>
                    <a:pt x="360426" y="409194"/>
                  </a:lnTo>
                  <a:lnTo>
                    <a:pt x="179832" y="546354"/>
                  </a:lnTo>
                  <a:close/>
                </a:path>
              </a:pathLst>
            </a:custGeom>
            <a:ln w="0" cap="rnd"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76243" y="0"/>
              <a:ext cx="134993" cy="362233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2400" b="1" i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(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77650" y="0"/>
              <a:ext cx="3826825" cy="362233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2400" b="1" i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facteurs de stimulation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454871" y="0"/>
              <a:ext cx="134993" cy="362233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FR" sz="2400" b="1" i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) </a:t>
              </a:r>
              <a:endParaRPr lang="fr-FR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109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34095" y="480834"/>
            <a:ext cx="10546951" cy="5515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348" tIns="45720" rIns="-9522" bIns="357075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anose="030F0702030302020204" pitchFamily="66" charset="0"/>
                <a:ea typeface="Arial" panose="020B0604020202020204" pitchFamily="34" charset="0"/>
              </a:rPr>
              <a:t>Cortisol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Arial" panose="020B0604020202020204" pitchFamily="34" charset="0"/>
              </a:rPr>
              <a:t>• 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Comic Sans MS" panose="030F0702030302020204" pitchFamily="66" charset="0"/>
                <a:ea typeface="Arial" panose="020B0604020202020204" pitchFamily="34" charset="0"/>
              </a:rPr>
              <a:t>Hormone glucocorticoïde sécrétée par corticosurrénale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Arial" panose="020B0604020202020204" pitchFamily="34" charset="0"/>
              </a:rPr>
              <a:t>• 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Comic Sans MS" panose="030F0702030302020204" pitchFamily="66" charset="0"/>
                <a:ea typeface="Arial" panose="020B0604020202020204" pitchFamily="34" charset="0"/>
              </a:rPr>
              <a:t>Indispensable à la vie 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Arial" panose="020B0604020202020204" pitchFamily="34" charset="0"/>
              </a:rPr>
              <a:t>(Addison 1850- </a:t>
            </a:r>
            <a:r>
              <a:rPr kumimoji="0" lang="fr-FR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Arial" panose="020B0604020202020204" pitchFamily="34" charset="0"/>
              </a:rPr>
              <a:t>surrénalectomie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Arial" panose="020B0604020202020204" pitchFamily="34" charset="0"/>
              </a:rPr>
              <a:t>= décès) +++</a:t>
            </a:r>
          </a:p>
          <a:p>
            <a:pPr lvl="0"/>
            <a:r>
              <a:rPr lang="fr-FR" sz="2400" b="1" dirty="0">
                <a:solidFill>
                  <a:srgbClr val="00000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Actions sur de nombreux organes</a:t>
            </a:r>
            <a:endParaRPr lang="fr-FR" sz="2400" dirty="0">
              <a:latin typeface="Comic Sans MS" panose="030F0702030302020204" pitchFamily="66" charset="0"/>
            </a:endParaRPr>
          </a:p>
          <a:p>
            <a:pPr lvl="0">
              <a:buFontTx/>
              <a:buChar char="•"/>
            </a:pPr>
            <a:r>
              <a:rPr lang="fr-FR" sz="2400" b="1" dirty="0">
                <a:solidFill>
                  <a:srgbClr val="00000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maintien de grandes fonctions                        </a:t>
            </a:r>
            <a:endParaRPr lang="fr-FR" sz="2400" dirty="0">
              <a:latin typeface="Comic Sans MS" panose="030F0702030302020204" pitchFamily="66" charset="0"/>
            </a:endParaRPr>
          </a:p>
          <a:p>
            <a:pPr lvl="0"/>
            <a:r>
              <a:rPr lang="fr-FR" sz="2400" b="1" dirty="0">
                <a:solidFill>
                  <a:srgbClr val="00000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( équilibre glycémique, hydro-électrolytique, PA )</a:t>
            </a:r>
            <a:endParaRPr lang="fr-FR" sz="2400" dirty="0">
              <a:latin typeface="Comic Sans MS" panose="030F0702030302020204" pitchFamily="66" charset="0"/>
            </a:endParaRPr>
          </a:p>
          <a:p>
            <a:pPr lvl="0">
              <a:buFontTx/>
              <a:buChar char="•"/>
            </a:pPr>
            <a:r>
              <a:rPr lang="fr-FR" sz="2400" b="1" dirty="0">
                <a:solidFill>
                  <a:srgbClr val="00000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réponse au </a:t>
            </a:r>
            <a:r>
              <a:rPr lang="fr-FR" sz="2400" b="1" dirty="0">
                <a:solidFill>
                  <a:srgbClr val="0070C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stress </a:t>
            </a:r>
            <a:r>
              <a:rPr lang="fr-FR" sz="2400" b="1" dirty="0">
                <a:solidFill>
                  <a:srgbClr val="00000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(effet synergique avec d’autres hormones)</a:t>
            </a:r>
            <a:endParaRPr lang="fr-FR" sz="2400" dirty="0">
              <a:latin typeface="Comic Sans MS" panose="030F0702030302020204" pitchFamily="66" charset="0"/>
            </a:endParaRPr>
          </a:p>
          <a:p>
            <a:pPr lvl="0"/>
            <a:r>
              <a:rPr lang="fr-FR" sz="2400" dirty="0">
                <a:solidFill>
                  <a:srgbClr val="00000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• 	</a:t>
            </a:r>
            <a:r>
              <a:rPr lang="fr-FR" sz="2400" b="1" dirty="0">
                <a:solidFill>
                  <a:srgbClr val="3333CC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Très utilisé en thérapeutique sous forme synthétique</a:t>
            </a:r>
            <a:endParaRPr lang="fr-FR" sz="2400" dirty="0">
              <a:latin typeface="Comic Sans MS" panose="030F0702030302020204" pitchFamily="66" charset="0"/>
            </a:endParaRPr>
          </a:p>
          <a:p>
            <a:pPr lvl="0"/>
            <a:r>
              <a:rPr lang="fr-FR" sz="2400" dirty="0">
                <a:solidFill>
                  <a:srgbClr val="3333CC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	 </a:t>
            </a:r>
            <a:endParaRPr lang="fr-FR" sz="2400" dirty="0">
              <a:latin typeface="Comic Sans MS" panose="030F0702030302020204" pitchFamily="66" charset="0"/>
            </a:endParaRPr>
          </a:p>
          <a:p>
            <a:pPr lvl="0"/>
            <a:r>
              <a:rPr lang="fr-FR" sz="2400" b="1" dirty="0">
                <a:solidFill>
                  <a:srgbClr val="00000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(</a:t>
            </a:r>
            <a:r>
              <a:rPr lang="fr-FR" sz="2400" b="1" dirty="0" err="1">
                <a:solidFill>
                  <a:srgbClr val="00000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solupred</a:t>
            </a:r>
            <a:r>
              <a:rPr lang="fr-FR" sz="2400" b="1" dirty="0">
                <a:solidFill>
                  <a:srgbClr val="00000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, </a:t>
            </a:r>
            <a:r>
              <a:rPr lang="fr-FR" sz="2400" b="1" dirty="0" err="1">
                <a:solidFill>
                  <a:srgbClr val="00000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cortancyl</a:t>
            </a:r>
            <a:r>
              <a:rPr lang="fr-FR" sz="2400" b="1" dirty="0">
                <a:solidFill>
                  <a:srgbClr val="00000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 </a:t>
            </a:r>
            <a:r>
              <a:rPr lang="fr-FR" sz="2400" b="1" dirty="0" err="1">
                <a:solidFill>
                  <a:srgbClr val="00000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célestène</a:t>
            </a:r>
            <a:r>
              <a:rPr lang="fr-FR" sz="2400" b="1" dirty="0">
                <a:solidFill>
                  <a:srgbClr val="00000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): asthme, maladies inflammatoires chroniques intestinales ou rhumatologiques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anose="030F0702030302020204" pitchFamily="66" charset="0"/>
              <a:ea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</p:txBody>
      </p:sp>
      <p:grpSp>
        <p:nvGrpSpPr>
          <p:cNvPr id="9" name="Group 18984"/>
          <p:cNvGrpSpPr/>
          <p:nvPr/>
        </p:nvGrpSpPr>
        <p:grpSpPr>
          <a:xfrm>
            <a:off x="0" y="0"/>
            <a:ext cx="84455" cy="238125"/>
            <a:chOff x="0" y="0"/>
            <a:chExt cx="84497" cy="238506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12381" cy="317214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endParaRPr lang="fr-FR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112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Rythme de sécrétion:</a:t>
            </a:r>
            <a:endParaRPr lang="fr-FR" sz="36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97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22174" y="1783511"/>
            <a:ext cx="54006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44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Axe </a:t>
            </a:r>
            <a:r>
              <a:rPr lang="fr-FR" sz="3600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corticotrope</a:t>
            </a:r>
            <a:r>
              <a:rPr lang="fr-FR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:</a:t>
            </a:r>
            <a:endParaRPr lang="fr-FR" sz="36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CRH : hypothalamus </a:t>
            </a:r>
          </a:p>
          <a:p>
            <a:r>
              <a:rPr lang="fr-FR" dirty="0" smtClean="0"/>
              <a:t>ACTH: hypophyse </a:t>
            </a:r>
          </a:p>
          <a:p>
            <a:r>
              <a:rPr lang="fr-FR" dirty="0" smtClean="0"/>
              <a:t>Cortisol : surrénales </a:t>
            </a:r>
            <a:endParaRPr lang="fr-FR" dirty="0"/>
          </a:p>
        </p:txBody>
      </p:sp>
      <p:pic>
        <p:nvPicPr>
          <p:cNvPr id="17" name="Picture 15919"/>
          <p:cNvPicPr/>
          <p:nvPr/>
        </p:nvPicPr>
        <p:blipFill>
          <a:blip r:embed="rId2"/>
          <a:stretch>
            <a:fillRect/>
          </a:stretch>
        </p:blipFill>
        <p:spPr>
          <a:xfrm>
            <a:off x="4669213" y="1338446"/>
            <a:ext cx="6382385" cy="461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43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Excès de cortisol = syndrome de cushing </a:t>
            </a:r>
            <a:endParaRPr lang="fr-FR" sz="32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1121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08220" y="1825625"/>
            <a:ext cx="1477126" cy="43513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51774" y="1825625"/>
            <a:ext cx="6096000" cy="45698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47775" marR="979170">
              <a:lnSpc>
                <a:spcPct val="115000"/>
              </a:lnSpc>
              <a:spcAft>
                <a:spcPts val="1135"/>
              </a:spcAft>
            </a:pPr>
            <a:r>
              <a:rPr lang="fr-FR" sz="2000" b="1" u="sng" dirty="0" smtClean="0">
                <a:solidFill>
                  <a:srgbClr val="FF0000"/>
                </a:solidFill>
                <a:effectLst/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Excès de cortisol</a:t>
            </a:r>
            <a:endParaRPr lang="fr-FR" sz="110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6125" marR="979170" indent="-6350">
              <a:lnSpc>
                <a:spcPct val="95000"/>
              </a:lnSpc>
              <a:spcAft>
                <a:spcPts val="410"/>
              </a:spcAft>
            </a:pPr>
            <a:r>
              <a:rPr lang="fr-FR" b="1" dirty="0">
                <a:solidFill>
                  <a:srgbClr val="3333C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Tumeur sécrétant du cortisol </a:t>
            </a:r>
            <a:endParaRPr lang="fr-FR" sz="110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010285" marR="979170" indent="-6350">
              <a:lnSpc>
                <a:spcPct val="102000"/>
              </a:lnSpc>
              <a:spcAft>
                <a:spcPts val="415"/>
              </a:spcAft>
            </a:pPr>
            <a:r>
              <a:rPr lang="fr-FR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( Syndrome de Cushing )</a:t>
            </a:r>
            <a:endParaRPr lang="fr-FR" sz="110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927100" marR="979170" indent="-6350">
              <a:lnSpc>
                <a:spcPct val="95000"/>
              </a:lnSpc>
              <a:spcAft>
                <a:spcPts val="0"/>
              </a:spcAft>
            </a:pPr>
            <a:r>
              <a:rPr lang="fr-FR" b="1" dirty="0">
                <a:solidFill>
                  <a:srgbClr val="3333C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Traitement par corticoïde                  </a:t>
            </a:r>
            <a:endParaRPr lang="fr-FR" sz="110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720215" marR="979170" indent="-6350">
              <a:lnSpc>
                <a:spcPct val="95000"/>
              </a:lnSpc>
              <a:spcAft>
                <a:spcPts val="4715"/>
              </a:spcAft>
            </a:pPr>
            <a:r>
              <a:rPr lang="fr-FR" b="1" dirty="0">
                <a:solidFill>
                  <a:srgbClr val="3333C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au long cours</a:t>
            </a:r>
            <a:endParaRPr lang="fr-FR" sz="110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979170" lvl="0" indent="-342900" fontAlgn="base">
              <a:lnSpc>
                <a:spcPct val="102000"/>
              </a:lnSpc>
              <a:spcAft>
                <a:spcPts val="2555"/>
              </a:spcAft>
              <a:buClr>
                <a:srgbClr val="010000"/>
              </a:buClr>
              <a:buSzPts val="1800"/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Hyperglycémie (diabète)</a:t>
            </a:r>
            <a:endParaRPr lang="fr-FR" sz="1100" u="none" strike="noStrike" dirty="0" smtClean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marR="979170" lvl="0" indent="-342900" fontAlgn="base">
              <a:lnSpc>
                <a:spcPct val="102000"/>
              </a:lnSpc>
              <a:spcAft>
                <a:spcPts val="740"/>
              </a:spcAft>
              <a:buClr>
                <a:srgbClr val="010000"/>
              </a:buClr>
              <a:buSzPts val="1800"/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Obésité </a:t>
            </a:r>
            <a:r>
              <a:rPr lang="fr-FR" b="1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facio</a:t>
            </a:r>
            <a:r>
              <a:rPr lang="fr-FR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-tronculaire.</a:t>
            </a:r>
            <a:endParaRPr lang="fr-FR" sz="1100" u="none" strike="noStrike" dirty="0" smtClean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2206625" marR="979170">
              <a:lnSpc>
                <a:spcPct val="115000"/>
              </a:lnSpc>
              <a:spcAft>
                <a:spcPts val="0"/>
              </a:spcAft>
            </a:pPr>
            <a:r>
              <a:rPr lang="fr-FR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fr-FR" sz="110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979170" lvl="0" indent="-342900" fontAlgn="base">
              <a:lnSpc>
                <a:spcPct val="102000"/>
              </a:lnSpc>
              <a:spcAft>
                <a:spcPts val="2560"/>
              </a:spcAft>
              <a:buClr>
                <a:srgbClr val="010000"/>
              </a:buClr>
              <a:buSzPts val="1800"/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HTA, </a:t>
            </a:r>
            <a:r>
              <a:rPr lang="fr-FR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hypokaliémie</a:t>
            </a:r>
          </a:p>
          <a:p>
            <a:pPr marL="342900" marR="979170" lvl="0" indent="-342900" fontAlgn="base">
              <a:lnSpc>
                <a:spcPct val="102000"/>
              </a:lnSpc>
              <a:spcAft>
                <a:spcPts val="2560"/>
              </a:spcAft>
              <a:buClr>
                <a:srgbClr val="010000"/>
              </a:buClr>
              <a:buSzPts val="1800"/>
              <a:buFont typeface="Arial" panose="020B0604020202020204" pitchFamily="34" charset="0"/>
              <a:buChar char="•"/>
            </a:pPr>
            <a:r>
              <a:rPr lang="fr-FR" b="1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Vergetures pourpres </a:t>
            </a:r>
            <a:endParaRPr lang="fr-FR" u="none" strike="noStrike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61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grpSp>
        <p:nvGrpSpPr>
          <p:cNvPr id="4" name="Group 3273"/>
          <p:cNvGrpSpPr/>
          <p:nvPr/>
        </p:nvGrpSpPr>
        <p:grpSpPr>
          <a:xfrm>
            <a:off x="1417750" y="352768"/>
            <a:ext cx="8829143" cy="6505232"/>
            <a:chOff x="-3149" y="-3174"/>
            <a:chExt cx="8829675" cy="6505574"/>
          </a:xfrm>
        </p:grpSpPr>
        <p:pic>
          <p:nvPicPr>
            <p:cNvPr id="5" name="Picture 327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3149" y="-3174"/>
              <a:ext cx="4959350" cy="3003550"/>
            </a:xfrm>
            <a:prstGeom prst="rect">
              <a:avLst/>
            </a:prstGeom>
          </p:spPr>
        </p:pic>
        <p:pic>
          <p:nvPicPr>
            <p:cNvPr id="6" name="Picture 3279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568851" y="3070225"/>
              <a:ext cx="4257675" cy="3432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040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Insuffisance surrénale= sécrétion diminuée</a:t>
            </a:r>
            <a:endParaRPr lang="fr-FR" sz="2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— L'insuffisance surrénale ou maladie d'Addison associe : </a:t>
            </a:r>
          </a:p>
          <a:p>
            <a:r>
              <a:rPr lang="fr-FR" dirty="0" smtClean="0"/>
              <a:t> </a:t>
            </a:r>
            <a:r>
              <a:rPr lang="fr-FR" dirty="0"/>
              <a:t>Une mélanodermie. </a:t>
            </a:r>
          </a:p>
          <a:p>
            <a:r>
              <a:rPr lang="fr-FR" dirty="0" smtClean="0"/>
              <a:t> </a:t>
            </a:r>
            <a:r>
              <a:rPr lang="fr-FR" dirty="0"/>
              <a:t>Des troubles digestifs : anorexie, nausées, douleur abdominale, diarrhée. </a:t>
            </a:r>
          </a:p>
          <a:p>
            <a:r>
              <a:rPr lang="fr-FR" dirty="0" smtClean="0"/>
              <a:t> </a:t>
            </a:r>
            <a:r>
              <a:rPr lang="fr-FR" dirty="0"/>
              <a:t>Une hypotension artérielle. 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4039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grpSp>
        <p:nvGrpSpPr>
          <p:cNvPr id="4" name="Group 3245"/>
          <p:cNvGrpSpPr/>
          <p:nvPr/>
        </p:nvGrpSpPr>
        <p:grpSpPr>
          <a:xfrm>
            <a:off x="1363617" y="1439800"/>
            <a:ext cx="9001125" cy="3692017"/>
            <a:chOff x="0" y="-3174"/>
            <a:chExt cx="9001151" cy="3692525"/>
          </a:xfrm>
        </p:grpSpPr>
        <p:pic>
          <p:nvPicPr>
            <p:cNvPr id="5" name="Picture 41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571500"/>
              <a:ext cx="3433445" cy="2571750"/>
            </a:xfrm>
            <a:prstGeom prst="rect">
              <a:avLst/>
            </a:prstGeom>
          </p:spPr>
        </p:pic>
        <p:pic>
          <p:nvPicPr>
            <p:cNvPr id="6" name="Picture 3250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568726" y="-3174"/>
              <a:ext cx="5432425" cy="3692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770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grpSp>
        <p:nvGrpSpPr>
          <p:cNvPr id="4" name="Group 3273"/>
          <p:cNvGrpSpPr/>
          <p:nvPr/>
        </p:nvGrpSpPr>
        <p:grpSpPr>
          <a:xfrm>
            <a:off x="1417750" y="352768"/>
            <a:ext cx="8829143" cy="6505232"/>
            <a:chOff x="-3149" y="-3174"/>
            <a:chExt cx="8829675" cy="6505574"/>
          </a:xfrm>
        </p:grpSpPr>
        <p:pic>
          <p:nvPicPr>
            <p:cNvPr id="5" name="Picture 327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3149" y="-3174"/>
              <a:ext cx="4959350" cy="3003550"/>
            </a:xfrm>
            <a:prstGeom prst="rect">
              <a:avLst/>
            </a:prstGeom>
          </p:spPr>
        </p:pic>
        <p:pic>
          <p:nvPicPr>
            <p:cNvPr id="6" name="Picture 3279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568851" y="3070225"/>
              <a:ext cx="4257675" cy="3432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100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Corticosurrénales:</a:t>
            </a:r>
            <a:endParaRPr lang="fr-FR" sz="3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300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896" y="1886028"/>
            <a:ext cx="10515600" cy="3766892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3503052" y="5420037"/>
            <a:ext cx="3503054" cy="8564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Cortisol </a:t>
            </a:r>
            <a:endParaRPr lang="fr-FR" dirty="0"/>
          </a:p>
        </p:txBody>
      </p:sp>
      <p:sp>
        <p:nvSpPr>
          <p:cNvPr id="7" name="Flèche vers le haut 6"/>
          <p:cNvSpPr/>
          <p:nvPr/>
        </p:nvSpPr>
        <p:spPr>
          <a:xfrm>
            <a:off x="4314423" y="5537535"/>
            <a:ext cx="193183" cy="490649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 vers le haut 7"/>
          <p:cNvSpPr/>
          <p:nvPr/>
        </p:nvSpPr>
        <p:spPr>
          <a:xfrm>
            <a:off x="4539801" y="5537534"/>
            <a:ext cx="193183" cy="490649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7686540" y="5354635"/>
            <a:ext cx="3503054" cy="8564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Cortisol </a:t>
            </a:r>
            <a:endParaRPr lang="fr-FR" dirty="0"/>
          </a:p>
        </p:txBody>
      </p:sp>
      <p:sp>
        <p:nvSpPr>
          <p:cNvPr id="10" name="Flèche vers le bas 9"/>
          <p:cNvSpPr/>
          <p:nvPr/>
        </p:nvSpPr>
        <p:spPr>
          <a:xfrm>
            <a:off x="8577330" y="5537534"/>
            <a:ext cx="206062" cy="49362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028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Types d’hormones:</a:t>
            </a:r>
            <a:endParaRPr lang="fr-FR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buNone/>
            </a:pPr>
            <a:r>
              <a:rPr lang="fr-FR" dirty="0" smtClean="0"/>
              <a:t>Selon la nature chimique :</a:t>
            </a:r>
          </a:p>
          <a:p>
            <a:pPr marL="0" lvl="0" indent="0" fontAlgn="base">
              <a:buNone/>
            </a:pPr>
            <a:endParaRPr lang="fr-FR" dirty="0"/>
          </a:p>
          <a:p>
            <a:pPr marL="0" lvl="0" indent="0" fontAlgn="base">
              <a:buNone/>
            </a:pPr>
            <a:r>
              <a:rPr lang="fr-FR" dirty="0" smtClean="0">
                <a:latin typeface="Comic Sans MS" panose="030F0702030302020204" pitchFamily="66" charset="0"/>
              </a:rPr>
              <a:t>1</a:t>
            </a:r>
            <a:r>
              <a:rPr lang="fr-FR" dirty="0">
                <a:latin typeface="Comic Sans MS" panose="030F0702030302020204" pitchFamily="66" charset="0"/>
              </a:rPr>
              <a:t>°/ </a:t>
            </a:r>
            <a:r>
              <a:rPr lang="fr-FR" b="1" dirty="0">
                <a:latin typeface="Comic Sans MS" panose="030F0702030302020204" pitchFamily="66" charset="0"/>
              </a:rPr>
              <a:t>les hormones peptidiques</a:t>
            </a:r>
            <a:r>
              <a:rPr lang="fr-FR" dirty="0">
                <a:latin typeface="Comic Sans MS" panose="030F0702030302020204" pitchFamily="66" charset="0"/>
              </a:rPr>
              <a:t>, </a:t>
            </a:r>
          </a:p>
          <a:p>
            <a:pPr marL="0" lvl="0" indent="0" fontAlgn="base">
              <a:buNone/>
            </a:pPr>
            <a:r>
              <a:rPr lang="fr-FR" dirty="0">
                <a:latin typeface="Comic Sans MS" panose="030F0702030302020204" pitchFamily="66" charset="0"/>
              </a:rPr>
              <a:t>2°/ </a:t>
            </a:r>
            <a:r>
              <a:rPr lang="fr-FR" b="1" dirty="0">
                <a:latin typeface="Comic Sans MS" panose="030F0702030302020204" pitchFamily="66" charset="0"/>
              </a:rPr>
              <a:t>Les hormones stéroïdiennes</a:t>
            </a:r>
            <a:endParaRPr lang="fr-FR" dirty="0">
              <a:latin typeface="Comic Sans MS" panose="030F0702030302020204" pitchFamily="66" charset="0"/>
            </a:endParaRPr>
          </a:p>
          <a:p>
            <a:pPr marL="0" lvl="0" indent="0" fontAlgn="base">
              <a:buNone/>
            </a:pPr>
            <a:r>
              <a:rPr lang="fr-FR" dirty="0">
                <a:latin typeface="Comic Sans MS" panose="030F0702030302020204" pitchFamily="66" charset="0"/>
              </a:rPr>
              <a:t>3°/ </a:t>
            </a:r>
            <a:r>
              <a:rPr lang="fr-FR" b="1" dirty="0">
                <a:latin typeface="Comic Sans MS" panose="030F0702030302020204" pitchFamily="66" charset="0"/>
              </a:rPr>
              <a:t>Les hormones </a:t>
            </a:r>
            <a:r>
              <a:rPr lang="fr-FR" b="1" dirty="0" err="1">
                <a:latin typeface="Comic Sans MS" panose="030F0702030302020204" pitchFamily="66" charset="0"/>
              </a:rPr>
              <a:t>mono-aminés</a:t>
            </a:r>
            <a:endParaRPr lang="fr-FR" dirty="0">
              <a:latin typeface="Comic Sans MS" panose="030F0702030302020204" pitchFamily="66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71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Rôle des Hormones : </a:t>
            </a:r>
            <a:endParaRPr lang="fr-FR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1719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fontAlgn="base">
              <a:lnSpc>
                <a:spcPct val="102000"/>
              </a:lnSpc>
              <a:spcAft>
                <a:spcPts val="243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fr-FR" sz="2400" b="1" u="none" strike="noStrike" dirty="0" smtClean="0">
                <a:solidFill>
                  <a:srgbClr val="0000CC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Maintien de grandes constantes</a:t>
            </a:r>
            <a:endParaRPr lang="fr-FR" sz="1100" u="none" strike="noStrike" dirty="0" smtClean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02000"/>
              </a:lnSpc>
              <a:spcAft>
                <a:spcPts val="2425"/>
              </a:spcAft>
              <a:buClr>
                <a:srgbClr val="010000"/>
              </a:buClr>
              <a:buSzPts val="2000"/>
              <a:buFont typeface="Symbol" panose="05050102010706020507" pitchFamily="18" charset="2"/>
              <a:buChar char="-"/>
            </a:pPr>
            <a:r>
              <a:rPr lang="fr-FR" sz="2000" b="1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volémie</a:t>
            </a:r>
            <a:endParaRPr lang="fr-FR" sz="1100" u="none" strike="noStrike" dirty="0" smtClean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02000"/>
              </a:lnSpc>
              <a:spcAft>
                <a:spcPts val="2425"/>
              </a:spcAft>
              <a:buClr>
                <a:srgbClr val="010000"/>
              </a:buClr>
              <a:buSzPts val="2000"/>
              <a:buFont typeface="Symbol" panose="05050102010706020507" pitchFamily="18" charset="2"/>
              <a:buChar char="-"/>
            </a:pPr>
            <a:r>
              <a:rPr lang="fr-FR" sz="2000" b="1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pression artérielle (PA) </a:t>
            </a:r>
            <a:endParaRPr lang="fr-FR" sz="1100" u="none" strike="noStrike" dirty="0" smtClean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02000"/>
              </a:lnSpc>
              <a:spcAft>
                <a:spcPts val="2780"/>
              </a:spcAft>
              <a:buClr>
                <a:srgbClr val="010000"/>
              </a:buClr>
              <a:buSzPts val="2000"/>
              <a:buFont typeface="Symbol" panose="05050102010706020507" pitchFamily="18" charset="2"/>
              <a:buChar char="-"/>
            </a:pPr>
            <a:r>
              <a:rPr lang="fr-FR" sz="2000" b="1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équilibre hydro-électrolytique</a:t>
            </a:r>
            <a:endParaRPr lang="fr-FR" sz="1100" u="none" strike="noStrike" dirty="0" smtClean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102000"/>
              </a:lnSpc>
              <a:spcAft>
                <a:spcPts val="243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fr-FR" sz="2400" b="1" u="none" strike="noStrike" dirty="0" smtClean="0">
                <a:solidFill>
                  <a:srgbClr val="0000CC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Régulation du métabolisme énergétique</a:t>
            </a:r>
            <a:r>
              <a:rPr lang="fr-FR" sz="11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1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20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stockage et utilisation des réserves (glucose, acides gras, acides aminés)</a:t>
            </a:r>
            <a:endParaRPr lang="fr-FR" sz="110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fontAlgn="base">
              <a:lnSpc>
                <a:spcPct val="102000"/>
              </a:lnSpc>
              <a:spcAft>
                <a:spcPts val="28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fr-FR" sz="2400" b="1" u="none" strike="noStrike" dirty="0" smtClean="0">
                <a:solidFill>
                  <a:srgbClr val="0000CC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Croissance et développement </a:t>
            </a:r>
            <a:r>
              <a:rPr lang="fr-FR" sz="2000" b="1" u="none" strike="noStrike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(os, muscle, viscères… )</a:t>
            </a:r>
            <a:endParaRPr lang="fr-FR" sz="1100" u="none" strike="noStrike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20966" cy="742458"/>
          </a:xfrm>
        </p:spPr>
        <p:txBody>
          <a:bodyPr>
            <a:normAutofit/>
          </a:bodyPr>
          <a:lstStyle/>
          <a:p>
            <a:r>
              <a:rPr lang="fr-FR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C’est quoi une glande endocrine?</a:t>
            </a:r>
            <a:endParaRPr lang="fr-FR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416676"/>
            <a:ext cx="10920211" cy="4760287"/>
          </a:xfrm>
        </p:spPr>
        <p:txBody>
          <a:bodyPr>
            <a:normAutofit fontScale="92500" lnSpcReduction="10000"/>
          </a:bodyPr>
          <a:lstStyle/>
          <a:p>
            <a:pPr lvl="0" algn="just" fontAlgn="base"/>
            <a:r>
              <a:rPr lang="fr-FR" dirty="0">
                <a:latin typeface="Comic Sans MS" panose="030F0702030302020204" pitchFamily="66" charset="0"/>
              </a:rPr>
              <a:t>Une </a:t>
            </a:r>
            <a:r>
              <a:rPr lang="fr-FR" b="1" dirty="0">
                <a:latin typeface="Comic Sans MS" panose="030F0702030302020204" pitchFamily="66" charset="0"/>
              </a:rPr>
              <a:t>glande endocrine </a:t>
            </a:r>
            <a:r>
              <a:rPr lang="fr-FR" dirty="0">
                <a:latin typeface="Comic Sans MS" panose="030F0702030302020204" pitchFamily="66" charset="0"/>
              </a:rPr>
              <a:t>est une structure spécialisée dans </a:t>
            </a:r>
            <a:r>
              <a:rPr lang="fr-FR" b="1" dirty="0">
                <a:solidFill>
                  <a:srgbClr val="0070C0"/>
                </a:solidFill>
                <a:latin typeface="Comic Sans MS" panose="030F0702030302020204" pitchFamily="66" charset="0"/>
              </a:rPr>
              <a:t>la sécrétion d’hormones</a:t>
            </a:r>
            <a:r>
              <a:rPr lang="fr-FR" dirty="0">
                <a:latin typeface="Comic Sans MS" panose="030F0702030302020204" pitchFamily="66" charset="0"/>
              </a:rPr>
              <a:t>, produits qui sont déversés dans le sang et qui agissent sur le fonctionnement ou le développement des autres organes.</a:t>
            </a:r>
          </a:p>
          <a:p>
            <a:pPr lvl="0" algn="just" fontAlgn="base"/>
            <a:r>
              <a:rPr lang="fr-FR" dirty="0">
                <a:latin typeface="Comic Sans MS" panose="030F0702030302020204" pitchFamily="66" charset="0"/>
              </a:rPr>
              <a:t>On parle de véritables </a:t>
            </a:r>
            <a:r>
              <a:rPr lang="fr-FR" b="1" dirty="0">
                <a:solidFill>
                  <a:srgbClr val="0070C0"/>
                </a:solidFill>
                <a:latin typeface="Comic Sans MS" panose="030F0702030302020204" pitchFamily="66" charset="0"/>
              </a:rPr>
              <a:t>glandes endocrines </a:t>
            </a:r>
            <a:r>
              <a:rPr lang="fr-FR" dirty="0">
                <a:latin typeface="Comic Sans MS" panose="030F0702030302020204" pitchFamily="66" charset="0"/>
              </a:rPr>
              <a:t>quand il s’agit d’une structure spécialisée uniquement dans la sécrétion d’hormones.</a:t>
            </a:r>
          </a:p>
          <a:p>
            <a:pPr lvl="0" algn="just" fontAlgn="base"/>
            <a:r>
              <a:rPr lang="fr-FR" dirty="0">
                <a:latin typeface="Comic Sans MS" panose="030F0702030302020204" pitchFamily="66" charset="0"/>
              </a:rPr>
              <a:t>Parmi les véritables glandes endocrines, on peut citer la thyroïde, les surrénales, l’hypophyse.</a:t>
            </a:r>
          </a:p>
          <a:p>
            <a:pPr lvl="0" algn="just" fontAlgn="base"/>
            <a:r>
              <a:rPr lang="fr-FR" dirty="0">
                <a:latin typeface="Comic Sans MS" panose="030F0702030302020204" pitchFamily="66" charset="0"/>
              </a:rPr>
              <a:t>D’autres organes sont capables à la fois d’une sécrétion endocrine et d’un autre rôle physiologique, par exemple l’hypothalamus, les gonades. </a:t>
            </a:r>
          </a:p>
          <a:p>
            <a:pPr lvl="0" algn="just" fontAlgn="base"/>
            <a:r>
              <a:rPr lang="fr-FR" dirty="0">
                <a:latin typeface="Comic Sans MS" panose="030F0702030302020204" pitchFamily="66" charset="0"/>
              </a:rPr>
              <a:t>Une même glande endocrine peut sécréter </a:t>
            </a:r>
            <a:r>
              <a:rPr lang="fr-FR" dirty="0">
                <a:solidFill>
                  <a:srgbClr val="0070C0"/>
                </a:solidFill>
                <a:latin typeface="Comic Sans MS" panose="030F0702030302020204" pitchFamily="66" charset="0"/>
              </a:rPr>
              <a:t>plusieurs types d’hormones.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045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Glande endocrine / glande Exocrine:</a:t>
            </a:r>
            <a:endParaRPr lang="fr-FR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 fontAlgn="base"/>
            <a:r>
              <a:rPr lang="fr-FR" dirty="0">
                <a:latin typeface="Comic Sans MS" panose="030F0702030302020204" pitchFamily="66" charset="0"/>
              </a:rPr>
              <a:t>Quand on parle de glande </a:t>
            </a:r>
            <a:r>
              <a:rPr lang="fr-FR" b="1" u="sng" dirty="0">
                <a:latin typeface="Comic Sans MS" panose="030F0702030302020204" pitchFamily="66" charset="0"/>
              </a:rPr>
              <a:t>exocrine</a:t>
            </a:r>
            <a:r>
              <a:rPr lang="fr-FR" dirty="0">
                <a:latin typeface="Comic Sans MS" panose="030F0702030302020204" pitchFamily="66" charset="0"/>
              </a:rPr>
              <a:t>, il s’agit d’une glande dont la sécrétion n’est plus libérée dans le milieu intérieur dans le sang mais qui est libérée </a:t>
            </a:r>
            <a:r>
              <a:rPr lang="fr-FR" b="1" dirty="0">
                <a:solidFill>
                  <a:srgbClr val="0070C0"/>
                </a:solidFill>
                <a:latin typeface="Comic Sans MS" panose="030F0702030302020204" pitchFamily="66" charset="0"/>
              </a:rPr>
              <a:t>dans le milieu extérieur.</a:t>
            </a:r>
          </a:p>
          <a:p>
            <a:pPr lvl="0" algn="just" fontAlgn="base"/>
            <a:r>
              <a:rPr lang="fr-FR" dirty="0">
                <a:latin typeface="Comic Sans MS" panose="030F0702030302020204" pitchFamily="66" charset="0"/>
              </a:rPr>
              <a:t>exemple</a:t>
            </a:r>
            <a:r>
              <a:rPr lang="fr-FR" dirty="0" smtClean="0">
                <a:latin typeface="Comic Sans MS" panose="030F0702030302020204" pitchFamily="66" charset="0"/>
              </a:rPr>
              <a:t>:</a:t>
            </a:r>
          </a:p>
          <a:p>
            <a:pPr marL="0" lvl="0" indent="0" algn="just" fontAlgn="base">
              <a:buNone/>
            </a:pPr>
            <a:r>
              <a:rPr lang="fr-FR" dirty="0" smtClean="0">
                <a:latin typeface="Comic Sans MS" panose="030F0702030302020204" pitchFamily="66" charset="0"/>
              </a:rPr>
              <a:t>- </a:t>
            </a:r>
            <a:r>
              <a:rPr lang="fr-FR" dirty="0">
                <a:latin typeface="Comic Sans MS" panose="030F0702030302020204" pitchFamily="66" charset="0"/>
              </a:rPr>
              <a:t>le pancréas qui fabrique des enzymes  digestives, libérées dans le duodénum </a:t>
            </a:r>
          </a:p>
          <a:p>
            <a:pPr marL="0" indent="0" algn="just">
              <a:buNone/>
            </a:pPr>
            <a:r>
              <a:rPr lang="fr-FR" dirty="0">
                <a:latin typeface="Comic Sans MS" panose="030F0702030302020204" pitchFamily="66" charset="0"/>
              </a:rPr>
              <a:t>- le testicule avec les spermatozoïdes,</a:t>
            </a:r>
          </a:p>
          <a:p>
            <a:pPr algn="just"/>
            <a:r>
              <a:rPr lang="fr-FR" dirty="0">
                <a:latin typeface="Comic Sans MS" panose="030F0702030302020204" pitchFamily="66" charset="0"/>
              </a:rPr>
              <a:t>Ces 2 glandes sont </a:t>
            </a:r>
            <a:r>
              <a:rPr lang="fr-FR" b="1" dirty="0">
                <a:solidFill>
                  <a:srgbClr val="0070C0"/>
                </a:solidFill>
                <a:latin typeface="Comic Sans MS" panose="030F0702030302020204" pitchFamily="66" charset="0"/>
              </a:rPr>
              <a:t>à la fois endocrines et exocrines</a:t>
            </a:r>
          </a:p>
          <a:p>
            <a:pPr algn="just"/>
            <a:endParaRPr lang="fr-FR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53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581"/>
          <p:cNvGrpSpPr/>
          <p:nvPr/>
        </p:nvGrpSpPr>
        <p:grpSpPr>
          <a:xfrm>
            <a:off x="2247900" y="78302"/>
            <a:ext cx="7696200" cy="6546852"/>
            <a:chOff x="0" y="0"/>
            <a:chExt cx="7696200" cy="6547104"/>
          </a:xfrm>
        </p:grpSpPr>
        <p:pic>
          <p:nvPicPr>
            <p:cNvPr id="5" name="Picture 205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696200" cy="1091184"/>
            </a:xfrm>
            <a:prstGeom prst="rect">
              <a:avLst/>
            </a:prstGeom>
          </p:spPr>
        </p:pic>
        <p:pic>
          <p:nvPicPr>
            <p:cNvPr id="6" name="Picture 20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1091184"/>
              <a:ext cx="7696200" cy="1091184"/>
            </a:xfrm>
            <a:prstGeom prst="rect">
              <a:avLst/>
            </a:prstGeom>
          </p:spPr>
        </p:pic>
        <p:pic>
          <p:nvPicPr>
            <p:cNvPr id="7" name="Picture 209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2182368"/>
              <a:ext cx="7696200" cy="1091184"/>
            </a:xfrm>
            <a:prstGeom prst="rect">
              <a:avLst/>
            </a:prstGeom>
          </p:spPr>
        </p:pic>
        <p:pic>
          <p:nvPicPr>
            <p:cNvPr id="8" name="Picture 211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3273552"/>
              <a:ext cx="7696200" cy="1091185"/>
            </a:xfrm>
            <a:prstGeom prst="rect">
              <a:avLst/>
            </a:prstGeom>
          </p:spPr>
        </p:pic>
        <p:pic>
          <p:nvPicPr>
            <p:cNvPr id="9" name="Picture 213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4364736"/>
              <a:ext cx="7696200" cy="1091185"/>
            </a:xfrm>
            <a:prstGeom prst="rect">
              <a:avLst/>
            </a:prstGeom>
          </p:spPr>
        </p:pic>
        <p:pic>
          <p:nvPicPr>
            <p:cNvPr id="10" name="Picture 215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0" y="5455920"/>
              <a:ext cx="7696200" cy="1091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091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</TotalTime>
  <Words>2131</Words>
  <Application>Microsoft Office PowerPoint</Application>
  <PresentationFormat>Grand écran</PresentationFormat>
  <Paragraphs>343</Paragraphs>
  <Slides>48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48</vt:i4>
      </vt:variant>
    </vt:vector>
  </HeadingPairs>
  <TitlesOfParts>
    <vt:vector size="57" baseType="lpstr">
      <vt:lpstr>Arial</vt:lpstr>
      <vt:lpstr>Calibri</vt:lpstr>
      <vt:lpstr>Calibri Light</vt:lpstr>
      <vt:lpstr>Comic Sans MS</vt:lpstr>
      <vt:lpstr>Simplified Arabic</vt:lpstr>
      <vt:lpstr>Symbol</vt:lpstr>
      <vt:lpstr>Times New Roman</vt:lpstr>
      <vt:lpstr>Wingdings</vt:lpstr>
      <vt:lpstr>Thème Office</vt:lpstr>
      <vt:lpstr>Sémiologie endocrinienne </vt:lpstr>
      <vt:lpstr>Rappel Anatomique : </vt:lpstr>
      <vt:lpstr>C’est quoi une hormone?</vt:lpstr>
      <vt:lpstr>Présentation PowerPoint</vt:lpstr>
      <vt:lpstr>Types d’hormones:</vt:lpstr>
      <vt:lpstr>Rôle des Hormones : </vt:lpstr>
      <vt:lpstr>C’est quoi une glande endocrine?</vt:lpstr>
      <vt:lpstr>Glande endocrine / glande Exocrine:</vt:lpstr>
      <vt:lpstr>Présentation PowerPoint</vt:lpstr>
      <vt:lpstr>Localisation des glandes dans le corps:</vt:lpstr>
      <vt:lpstr>Axes hypothalamo-hypophysaire:</vt:lpstr>
      <vt:lpstr>Hypothalamus:</vt:lpstr>
      <vt:lpstr>Présentation PowerPoint</vt:lpstr>
      <vt:lpstr>Hypothalamus :</vt:lpstr>
      <vt:lpstr>Hypophyse:</vt:lpstr>
      <vt:lpstr>Présentation PowerPoint</vt:lpstr>
      <vt:lpstr>NB: </vt:lpstr>
      <vt:lpstr>Présentation PowerPoint</vt:lpstr>
      <vt:lpstr>Post-hypophyse:</vt:lpstr>
      <vt:lpstr>Axe somatotrope:</vt:lpstr>
      <vt:lpstr>Actions de la GH:</vt:lpstr>
      <vt:lpstr>Actions de la GH:</vt:lpstr>
      <vt:lpstr>Thyroïde :</vt:lpstr>
      <vt:lpstr>Glande Thyroïde :  </vt:lpstr>
      <vt:lpstr>Glandes Parathyroïdes :</vt:lpstr>
      <vt:lpstr>Physiologie :</vt:lpstr>
      <vt:lpstr>Actions biologiques : </vt:lpstr>
      <vt:lpstr>Régulation de la sécrétion des hormones thyroïdiennes :</vt:lpstr>
      <vt:lpstr>Axe thyréotrope:</vt:lpstr>
      <vt:lpstr>Sémiologie thyroïdienne: </vt:lpstr>
      <vt:lpstr>Présentation PowerPoint</vt:lpstr>
      <vt:lpstr>Présentation PowerPoint</vt:lpstr>
      <vt:lpstr>Goitre : </vt:lpstr>
      <vt:lpstr>Présentation PowerPoint</vt:lpstr>
      <vt:lpstr>Présentation PowerPoint</vt:lpstr>
      <vt:lpstr>Hypothyroïdie :</vt:lpstr>
      <vt:lpstr>LES glandes surrénales : </vt:lpstr>
      <vt:lpstr>Anatomie :</vt:lpstr>
      <vt:lpstr>Présentation PowerPoint</vt:lpstr>
      <vt:lpstr>Présentation PowerPoint</vt:lpstr>
      <vt:lpstr>Rythme de sécrétion:</vt:lpstr>
      <vt:lpstr>Axe corticotrope:</vt:lpstr>
      <vt:lpstr>Excès de cortisol = syndrome de cushing </vt:lpstr>
      <vt:lpstr>Présentation PowerPoint</vt:lpstr>
      <vt:lpstr>Insuffisance surrénale= sécrétion diminuée</vt:lpstr>
      <vt:lpstr>Présentation PowerPoint</vt:lpstr>
      <vt:lpstr>Présentation PowerPoint</vt:lpstr>
      <vt:lpstr>Corticosurrénales: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Sémiologie endocrinienne</dc:title>
  <dc:creator>fatima boulegh</dc:creator>
  <cp:lastModifiedBy>fatima boulegh</cp:lastModifiedBy>
  <cp:revision>72</cp:revision>
  <dcterms:created xsi:type="dcterms:W3CDTF">2020-01-28T05:22:54Z</dcterms:created>
  <dcterms:modified xsi:type="dcterms:W3CDTF">2020-01-30T05:23:48Z</dcterms:modified>
</cp:coreProperties>
</file>